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4"/>
  </p:sldMasterIdLst>
  <p:notesMasterIdLst>
    <p:notesMasterId r:id="rId36"/>
  </p:notesMasterIdLst>
  <p:sldIdLst>
    <p:sldId id="256" r:id="rId5"/>
    <p:sldId id="257" r:id="rId6"/>
    <p:sldId id="258" r:id="rId7"/>
    <p:sldId id="259" r:id="rId8"/>
    <p:sldId id="260" r:id="rId9"/>
    <p:sldId id="261" r:id="rId10"/>
    <p:sldId id="292" r:id="rId11"/>
    <p:sldId id="263" r:id="rId12"/>
    <p:sldId id="312" r:id="rId13"/>
    <p:sldId id="298" r:id="rId14"/>
    <p:sldId id="272" r:id="rId15"/>
    <p:sldId id="273" r:id="rId16"/>
    <p:sldId id="274" r:id="rId17"/>
    <p:sldId id="301" r:id="rId18"/>
    <p:sldId id="300" r:id="rId19"/>
    <p:sldId id="313" r:id="rId20"/>
    <p:sldId id="302" r:id="rId21"/>
    <p:sldId id="310" r:id="rId22"/>
    <p:sldId id="314" r:id="rId23"/>
    <p:sldId id="303" r:id="rId24"/>
    <p:sldId id="304" r:id="rId25"/>
    <p:sldId id="284" r:id="rId26"/>
    <p:sldId id="305" r:id="rId27"/>
    <p:sldId id="306" r:id="rId28"/>
    <p:sldId id="316" r:id="rId29"/>
    <p:sldId id="317" r:id="rId30"/>
    <p:sldId id="307" r:id="rId31"/>
    <p:sldId id="318" r:id="rId32"/>
    <p:sldId id="308" r:id="rId33"/>
    <p:sldId id="311" r:id="rId34"/>
    <p:sldId id="296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E57219-8569-4F61-AB3B-0C045100D756}" v="269" dt="2020-07-01T15:09:56.1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D891E9-238B-476A-94AE-9C544CEFCB1E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D00E87-5CC8-4394-A650-80EF47043E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46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72961-D1CA-4673-8246-A7C3CE95F77F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79A27CC-E89A-4159-BE6D-04B022BBB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47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72961-D1CA-4673-8246-A7C3CE95F77F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79A27CC-E89A-4159-BE6D-04B022BBB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53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72961-D1CA-4673-8246-A7C3CE95F77F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79A27CC-E89A-4159-BE6D-04B022BBB38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82970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72961-D1CA-4673-8246-A7C3CE95F77F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79A27CC-E89A-4159-BE6D-04B022BBB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11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72961-D1CA-4673-8246-A7C3CE95F77F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79A27CC-E89A-4159-BE6D-04B022BBB382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417458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72961-D1CA-4673-8246-A7C3CE95F77F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79A27CC-E89A-4159-BE6D-04B022BBB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119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72961-D1CA-4673-8246-A7C3CE95F77F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A27CC-E89A-4159-BE6D-04B022BBB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7747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72961-D1CA-4673-8246-A7C3CE95F77F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A27CC-E89A-4159-BE6D-04B022BBB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623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72961-D1CA-4673-8246-A7C3CE95F77F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A27CC-E89A-4159-BE6D-04B022BBB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169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72961-D1CA-4673-8246-A7C3CE95F77F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79A27CC-E89A-4159-BE6D-04B022BBB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856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72961-D1CA-4673-8246-A7C3CE95F77F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79A27CC-E89A-4159-BE6D-04B022BBB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56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72961-D1CA-4673-8246-A7C3CE95F77F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79A27CC-E89A-4159-BE6D-04B022BBB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739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72961-D1CA-4673-8246-A7C3CE95F77F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A27CC-E89A-4159-BE6D-04B022BBB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036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72961-D1CA-4673-8246-A7C3CE95F77F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A27CC-E89A-4159-BE6D-04B022BBB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331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72961-D1CA-4673-8246-A7C3CE95F77F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A27CC-E89A-4159-BE6D-04B022BBB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919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72961-D1CA-4673-8246-A7C3CE95F77F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79A27CC-E89A-4159-BE6D-04B022BBB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027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72961-D1CA-4673-8246-A7C3CE95F77F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79A27CC-E89A-4159-BE6D-04B022BBB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048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lassifying-cat-pics-with-a-logistic-regression-model-e35dfb9159bb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numpy.org/doc/stable/reference/generated/numpy.ndarray.flatten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0D301-92FD-4521-930E-4BB76E0517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4822" y="867155"/>
            <a:ext cx="9482355" cy="164424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 CÁO ĐỒ ÁN CUỐI KỲ</a:t>
            </a:r>
            <a:b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 TÍNH TOÁN ĐA PHƯƠNG TIỆN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logo">
            <a:extLst>
              <a:ext uri="{FF2B5EF4-FFF2-40B4-BE49-F238E27FC236}">
                <a16:creationId xmlns:a16="http://schemas.microsoft.com/office/drawing/2014/main" id="{E44A5CBC-0A7E-4F0E-B8B9-7571196A8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305" y="132013"/>
            <a:ext cx="1774559" cy="14702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6B88B2-6700-4DB9-BEB5-91F88A844D91}"/>
              </a:ext>
            </a:extLst>
          </p:cNvPr>
          <p:cNvSpPr txBox="1"/>
          <p:nvPr/>
        </p:nvSpPr>
        <p:spPr>
          <a:xfrm>
            <a:off x="2614569" y="2828835"/>
            <a:ext cx="69628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ỨNG DỤNG </a:t>
            </a:r>
          </a:p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NHẬN DIỆN ẢNH MẶT NGƯỜI ĐEO KHẨU TRANG</a:t>
            </a:r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8BEE8BAB-00F7-4B4E-9209-6484D9F20005}"/>
              </a:ext>
            </a:extLst>
          </p:cNvPr>
          <p:cNvSpPr txBox="1"/>
          <p:nvPr/>
        </p:nvSpPr>
        <p:spPr>
          <a:xfrm>
            <a:off x="2373086" y="4667137"/>
            <a:ext cx="73151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trách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Dũng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4C00A8-22FF-438C-B202-286C7A30A4A7}"/>
              </a:ext>
            </a:extLst>
          </p:cNvPr>
          <p:cNvSpPr txBox="1"/>
          <p:nvPr/>
        </p:nvSpPr>
        <p:spPr>
          <a:xfrm>
            <a:off x="3666932" y="6078176"/>
            <a:ext cx="5695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464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">
            <a:extLst>
              <a:ext uri="{FF2B5EF4-FFF2-40B4-BE49-F238E27FC236}">
                <a16:creationId xmlns:a16="http://schemas.microsoft.com/office/drawing/2014/main" id="{E44A5CBC-0A7E-4F0E-B8B9-7571196A8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305" y="132013"/>
            <a:ext cx="1774559" cy="1470284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B1B24766-8A76-4B9F-BE16-C735FC283095}"/>
              </a:ext>
            </a:extLst>
          </p:cNvPr>
          <p:cNvSpPr/>
          <p:nvPr/>
        </p:nvSpPr>
        <p:spPr>
          <a:xfrm>
            <a:off x="3180611" y="132860"/>
            <a:ext cx="5953080" cy="2394769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80081F2-DFE7-4B0D-9CEF-6DCE4DEC28D4}"/>
              </a:ext>
            </a:extLst>
          </p:cNvPr>
          <p:cNvSpPr/>
          <p:nvPr/>
        </p:nvSpPr>
        <p:spPr>
          <a:xfrm>
            <a:off x="5560218" y="5469289"/>
            <a:ext cx="1071562" cy="685800"/>
          </a:xfrm>
          <a:prstGeom prst="downArrow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D3DE6A-C7D5-435F-B5B0-7A16152C1775}"/>
              </a:ext>
            </a:extLst>
          </p:cNvPr>
          <p:cNvSpPr/>
          <p:nvPr/>
        </p:nvSpPr>
        <p:spPr>
          <a:xfrm>
            <a:off x="3524249" y="5629307"/>
            <a:ext cx="5143500" cy="1285875"/>
          </a:xfrm>
          <a:custGeom>
            <a:avLst/>
            <a:gdLst>
              <a:gd name="connsiteX0" fmla="*/ 0 w 5143500"/>
              <a:gd name="connsiteY0" fmla="*/ 0 h 1285875"/>
              <a:gd name="connsiteX1" fmla="*/ 5143500 w 5143500"/>
              <a:gd name="connsiteY1" fmla="*/ 0 h 1285875"/>
              <a:gd name="connsiteX2" fmla="*/ 5143500 w 5143500"/>
              <a:gd name="connsiteY2" fmla="*/ 1285875 h 1285875"/>
              <a:gd name="connsiteX3" fmla="*/ 0 w 5143500"/>
              <a:gd name="connsiteY3" fmla="*/ 1285875 h 1285875"/>
              <a:gd name="connsiteX4" fmla="*/ 0 w 5143500"/>
              <a:gd name="connsiteY4" fmla="*/ 0 h 128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3500" h="1285875">
                <a:moveTo>
                  <a:pt x="0" y="0"/>
                </a:moveTo>
                <a:lnTo>
                  <a:pt x="5143500" y="0"/>
                </a:lnTo>
                <a:lnTo>
                  <a:pt x="5143500" y="1285875"/>
                </a:lnTo>
                <a:lnTo>
                  <a:pt x="0" y="128587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56032" tIns="256032" rIns="256032" bIns="256032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vi-VN" sz="36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Datasets</a:t>
            </a:r>
            <a:endParaRPr lang="vi-VN" sz="36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687B3E-BBAB-4C42-8CA3-2384DA9043B3}"/>
              </a:ext>
            </a:extLst>
          </p:cNvPr>
          <p:cNvSpPr/>
          <p:nvPr/>
        </p:nvSpPr>
        <p:spPr>
          <a:xfrm>
            <a:off x="6366119" y="1008503"/>
            <a:ext cx="1647591" cy="1680940"/>
          </a:xfrm>
          <a:custGeom>
            <a:avLst/>
            <a:gdLst>
              <a:gd name="connsiteX0" fmla="*/ 0 w 1647591"/>
              <a:gd name="connsiteY0" fmla="*/ 840470 h 1680940"/>
              <a:gd name="connsiteX1" fmla="*/ 823796 w 1647591"/>
              <a:gd name="connsiteY1" fmla="*/ 0 h 1680940"/>
              <a:gd name="connsiteX2" fmla="*/ 1647592 w 1647591"/>
              <a:gd name="connsiteY2" fmla="*/ 840470 h 1680940"/>
              <a:gd name="connsiteX3" fmla="*/ 823796 w 1647591"/>
              <a:gd name="connsiteY3" fmla="*/ 1680940 h 1680940"/>
              <a:gd name="connsiteX4" fmla="*/ 0 w 1647591"/>
              <a:gd name="connsiteY4" fmla="*/ 840470 h 1680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7591" h="1680940">
                <a:moveTo>
                  <a:pt x="0" y="840470"/>
                </a:moveTo>
                <a:cubicBezTo>
                  <a:pt x="0" y="376291"/>
                  <a:pt x="368826" y="0"/>
                  <a:pt x="823796" y="0"/>
                </a:cubicBezTo>
                <a:cubicBezTo>
                  <a:pt x="1278766" y="0"/>
                  <a:pt x="1647592" y="376291"/>
                  <a:pt x="1647592" y="840470"/>
                </a:cubicBezTo>
                <a:cubicBezTo>
                  <a:pt x="1647592" y="1304649"/>
                  <a:pt x="1278766" y="1680940"/>
                  <a:pt x="823796" y="1680940"/>
                </a:cubicBezTo>
                <a:cubicBezTo>
                  <a:pt x="368826" y="1680940"/>
                  <a:pt x="0" y="1304649"/>
                  <a:pt x="0" y="840470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1764" tIns="276648" rIns="271764" bIns="276648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vi-VN" sz="24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vi-VN" sz="24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vi-VN" sz="24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google</a:t>
            </a:r>
            <a:endParaRPr lang="vi-VN" sz="24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vi-VN" sz="24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1255C78-26A6-48CB-99EC-540F7472A5C1}"/>
              </a:ext>
            </a:extLst>
          </p:cNvPr>
          <p:cNvSpPr/>
          <p:nvPr/>
        </p:nvSpPr>
        <p:spPr>
          <a:xfrm>
            <a:off x="3769261" y="645467"/>
            <a:ext cx="2781444" cy="2708592"/>
          </a:xfrm>
          <a:custGeom>
            <a:avLst/>
            <a:gdLst>
              <a:gd name="connsiteX0" fmla="*/ 0 w 2781444"/>
              <a:gd name="connsiteY0" fmla="*/ 1354296 h 2708592"/>
              <a:gd name="connsiteX1" fmla="*/ 1390722 w 2781444"/>
              <a:gd name="connsiteY1" fmla="*/ 0 h 2708592"/>
              <a:gd name="connsiteX2" fmla="*/ 2781444 w 2781444"/>
              <a:gd name="connsiteY2" fmla="*/ 1354296 h 2708592"/>
              <a:gd name="connsiteX3" fmla="*/ 1390722 w 2781444"/>
              <a:gd name="connsiteY3" fmla="*/ 2708592 h 2708592"/>
              <a:gd name="connsiteX4" fmla="*/ 0 w 2781444"/>
              <a:gd name="connsiteY4" fmla="*/ 1354296 h 2708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1444" h="2708592">
                <a:moveTo>
                  <a:pt x="0" y="1354296"/>
                </a:moveTo>
                <a:cubicBezTo>
                  <a:pt x="0" y="606339"/>
                  <a:pt x="622647" y="0"/>
                  <a:pt x="1390722" y="0"/>
                </a:cubicBezTo>
                <a:cubicBezTo>
                  <a:pt x="2158797" y="0"/>
                  <a:pt x="2781444" y="606339"/>
                  <a:pt x="2781444" y="1354296"/>
                </a:cubicBezTo>
                <a:cubicBezTo>
                  <a:pt x="2781444" y="2102253"/>
                  <a:pt x="2158797" y="2708592"/>
                  <a:pt x="1390722" y="2708592"/>
                </a:cubicBezTo>
                <a:cubicBezTo>
                  <a:pt x="622647" y="2708592"/>
                  <a:pt x="0" y="2102253"/>
                  <a:pt x="0" y="1354296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37813" tIns="427144" rIns="437813" bIns="427144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vi-VN" sz="24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vi-VN" sz="24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vi-VN" sz="24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chụp</a:t>
            </a:r>
            <a:r>
              <a:rPr lang="vi-VN" sz="24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xin </a:t>
            </a:r>
            <a:r>
              <a:rPr lang="vi-VN" sz="24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vi-VN" sz="24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trên </a:t>
            </a:r>
            <a:r>
              <a:rPr lang="vi-VN" sz="24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facebook</a:t>
            </a:r>
            <a:r>
              <a:rPr lang="vi-VN" sz="24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vi-VN" sz="24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vi-VN" sz="24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quen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39447E6-D805-4E11-AFA9-E52AFD538412}"/>
              </a:ext>
            </a:extLst>
          </p:cNvPr>
          <p:cNvSpPr/>
          <p:nvPr/>
        </p:nvSpPr>
        <p:spPr>
          <a:xfrm>
            <a:off x="4767542" y="2447619"/>
            <a:ext cx="2656919" cy="2397436"/>
          </a:xfrm>
          <a:custGeom>
            <a:avLst/>
            <a:gdLst>
              <a:gd name="connsiteX0" fmla="*/ 0 w 2656919"/>
              <a:gd name="connsiteY0" fmla="*/ 1198718 h 2397436"/>
              <a:gd name="connsiteX1" fmla="*/ 1328460 w 2656919"/>
              <a:gd name="connsiteY1" fmla="*/ 0 h 2397436"/>
              <a:gd name="connsiteX2" fmla="*/ 2656920 w 2656919"/>
              <a:gd name="connsiteY2" fmla="*/ 1198718 h 2397436"/>
              <a:gd name="connsiteX3" fmla="*/ 1328460 w 2656919"/>
              <a:gd name="connsiteY3" fmla="*/ 2397436 h 2397436"/>
              <a:gd name="connsiteX4" fmla="*/ 0 w 2656919"/>
              <a:gd name="connsiteY4" fmla="*/ 1198718 h 239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6919" h="2397436">
                <a:moveTo>
                  <a:pt x="0" y="1198718"/>
                </a:moveTo>
                <a:cubicBezTo>
                  <a:pt x="0" y="536684"/>
                  <a:pt x="594772" y="0"/>
                  <a:pt x="1328460" y="0"/>
                </a:cubicBezTo>
                <a:cubicBezTo>
                  <a:pt x="2062148" y="0"/>
                  <a:pt x="2656920" y="536684"/>
                  <a:pt x="2656920" y="1198718"/>
                </a:cubicBezTo>
                <a:cubicBezTo>
                  <a:pt x="2656920" y="1860752"/>
                  <a:pt x="2062148" y="2397436"/>
                  <a:pt x="1328460" y="2397436"/>
                </a:cubicBezTo>
                <a:cubicBezTo>
                  <a:pt x="594772" y="2397436"/>
                  <a:pt x="0" y="1860752"/>
                  <a:pt x="0" y="1198718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9577" tIns="381576" rIns="419577" bIns="381576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vi-VN" sz="24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CasadeClassifier</a:t>
            </a:r>
            <a:r>
              <a:rPr lang="vi-VN" sz="24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24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cắt</a:t>
            </a:r>
            <a:r>
              <a:rPr lang="vi-VN" sz="24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thủ</a:t>
            </a:r>
            <a:r>
              <a:rPr lang="vi-VN" sz="24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công</a:t>
            </a:r>
          </a:p>
        </p:txBody>
      </p:sp>
      <p:sp>
        <p:nvSpPr>
          <p:cNvPr id="18" name="Shape 17">
            <a:extLst>
              <a:ext uri="{FF2B5EF4-FFF2-40B4-BE49-F238E27FC236}">
                <a16:creationId xmlns:a16="http://schemas.microsoft.com/office/drawing/2014/main" id="{AEC427B8-D9D4-4267-96BA-34009E2FAFED}"/>
              </a:ext>
            </a:extLst>
          </p:cNvPr>
          <p:cNvSpPr/>
          <p:nvPr/>
        </p:nvSpPr>
        <p:spPr>
          <a:xfrm>
            <a:off x="3058089" y="188502"/>
            <a:ext cx="6075819" cy="5200778"/>
          </a:xfrm>
          <a:prstGeom prst="funnel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09526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">
            <a:extLst>
              <a:ext uri="{FF2B5EF4-FFF2-40B4-BE49-F238E27FC236}">
                <a16:creationId xmlns:a16="http://schemas.microsoft.com/office/drawing/2014/main" id="{E44A5CBC-0A7E-4F0E-B8B9-7571196A8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305" y="132013"/>
            <a:ext cx="1774559" cy="14702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06B22C-B930-4436-A06F-260857E8206C}"/>
              </a:ext>
            </a:extLst>
          </p:cNvPr>
          <p:cNvSpPr txBox="1"/>
          <p:nvPr/>
        </p:nvSpPr>
        <p:spPr>
          <a:xfrm>
            <a:off x="1486966" y="1125243"/>
            <a:ext cx="7067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485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FF6DB8-377E-4DD7-AC55-13B1E22BDE29}"/>
              </a:ext>
            </a:extLst>
          </p:cNvPr>
          <p:cNvSpPr/>
          <p:nvPr/>
        </p:nvSpPr>
        <p:spPr>
          <a:xfrm>
            <a:off x="1937993" y="1806511"/>
            <a:ext cx="4193071" cy="5587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trang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201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endParaRPr lang="en-US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C777B6-2A45-4BDB-8679-C003800FD101}"/>
              </a:ext>
            </a:extLst>
          </p:cNvPr>
          <p:cNvSpPr txBox="1"/>
          <p:nvPr/>
        </p:nvSpPr>
        <p:spPr>
          <a:xfrm>
            <a:off x="3713526" y="189955"/>
            <a:ext cx="47649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datasets</a:t>
            </a:r>
          </a:p>
        </p:txBody>
      </p:sp>
      <p:pic>
        <p:nvPicPr>
          <p:cNvPr id="9" name="Picture 8" descr="A person in different poses for the camera&#10;&#10;Description automatically generated">
            <a:extLst>
              <a:ext uri="{FF2B5EF4-FFF2-40B4-BE49-F238E27FC236}">
                <a16:creationId xmlns:a16="http://schemas.microsoft.com/office/drawing/2014/main" id="{424A504A-B91F-4C70-BDBC-42C6A697008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264" y="2641600"/>
            <a:ext cx="5943600" cy="331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83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">
            <a:extLst>
              <a:ext uri="{FF2B5EF4-FFF2-40B4-BE49-F238E27FC236}">
                <a16:creationId xmlns:a16="http://schemas.microsoft.com/office/drawing/2014/main" id="{E44A5CBC-0A7E-4F0E-B8B9-7571196A8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305" y="132013"/>
            <a:ext cx="1774559" cy="14702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FF6DB8-377E-4DD7-AC55-13B1E22BDE29}"/>
              </a:ext>
            </a:extLst>
          </p:cNvPr>
          <p:cNvSpPr/>
          <p:nvPr/>
        </p:nvSpPr>
        <p:spPr>
          <a:xfrm>
            <a:off x="2017639" y="1045863"/>
            <a:ext cx="5258171" cy="5564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trang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284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A5B5EA-50E9-4DEC-AB47-F55F3870D7AF}"/>
              </a:ext>
            </a:extLst>
          </p:cNvPr>
          <p:cNvSpPr txBox="1"/>
          <p:nvPr/>
        </p:nvSpPr>
        <p:spPr>
          <a:xfrm>
            <a:off x="3713526" y="189955"/>
            <a:ext cx="47649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datasets</a:t>
            </a:r>
          </a:p>
        </p:txBody>
      </p:sp>
      <p:pic>
        <p:nvPicPr>
          <p:cNvPr id="8" name="Picture 7" descr="A picture containing photo, made, different, looking&#10;&#10;Description automatically generated">
            <a:extLst>
              <a:ext uri="{FF2B5EF4-FFF2-40B4-BE49-F238E27FC236}">
                <a16:creationId xmlns:a16="http://schemas.microsoft.com/office/drawing/2014/main" id="{60384914-0525-4312-B4CD-16544AD284E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199" y="1787207"/>
            <a:ext cx="5943600" cy="32835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93859A-E859-4EA3-9C78-80AABED4A081}"/>
              </a:ext>
            </a:extLst>
          </p:cNvPr>
          <p:cNvSpPr txBox="1"/>
          <p:nvPr/>
        </p:nvSpPr>
        <p:spPr>
          <a:xfrm>
            <a:off x="2017639" y="5255702"/>
            <a:ext cx="8208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cân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đa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gốc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nhau,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trang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nhau.</a:t>
            </a:r>
          </a:p>
          <a:p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7602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">
            <a:extLst>
              <a:ext uri="{FF2B5EF4-FFF2-40B4-BE49-F238E27FC236}">
                <a16:creationId xmlns:a16="http://schemas.microsoft.com/office/drawing/2014/main" id="{E44A5CBC-0A7E-4F0E-B8B9-7571196A8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305" y="132013"/>
            <a:ext cx="1774559" cy="14702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9E434A-025D-4D19-989A-E18ED09318F3}"/>
              </a:ext>
            </a:extLst>
          </p:cNvPr>
          <p:cNvSpPr txBox="1"/>
          <p:nvPr/>
        </p:nvSpPr>
        <p:spPr>
          <a:xfrm>
            <a:off x="4183380" y="273309"/>
            <a:ext cx="4046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043327-3632-4CB9-B28F-52294331BA8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770" y="2801838"/>
            <a:ext cx="6728460" cy="2929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27CBD2-1169-4628-A5DB-F1415B7D8F62}"/>
              </a:ext>
            </a:extLst>
          </p:cNvPr>
          <p:cNvSpPr txBox="1"/>
          <p:nvPr/>
        </p:nvSpPr>
        <p:spPr>
          <a:xfrm>
            <a:off x="2438400" y="1232178"/>
            <a:ext cx="77266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+ </a:t>
            </a:r>
            <a:r>
              <a:rPr lang="vi-VN" sz="2400" dirty="0" err="1"/>
              <a:t>Ảnh</a:t>
            </a:r>
            <a:r>
              <a:rPr lang="vi-VN" sz="2400" dirty="0"/>
              <a:t> sau khi </a:t>
            </a:r>
            <a:r>
              <a:rPr lang="vi-VN" sz="2400" dirty="0" err="1"/>
              <a:t>được</a:t>
            </a:r>
            <a:r>
              <a:rPr lang="vi-VN" sz="2400" dirty="0"/>
              <a:t> </a:t>
            </a:r>
            <a:r>
              <a:rPr lang="vi-VN" sz="2400" dirty="0" err="1"/>
              <a:t>load</a:t>
            </a:r>
            <a:r>
              <a:rPr lang="vi-VN" sz="2400" dirty="0"/>
              <a:t> lên </a:t>
            </a:r>
            <a:r>
              <a:rPr lang="vi-VN" sz="2400" dirty="0" err="1"/>
              <a:t>sẽ</a:t>
            </a:r>
            <a:r>
              <a:rPr lang="vi-VN" sz="2400" dirty="0"/>
              <a:t> </a:t>
            </a:r>
            <a:r>
              <a:rPr lang="vi-VN" sz="2400" dirty="0" err="1"/>
              <a:t>được</a:t>
            </a:r>
            <a:r>
              <a:rPr lang="vi-VN" sz="2400" dirty="0"/>
              <a:t> </a:t>
            </a:r>
            <a:r>
              <a:rPr lang="vi-VN" sz="2400" dirty="0" err="1"/>
              <a:t>resize</a:t>
            </a:r>
            <a:r>
              <a:rPr lang="vi-VN" sz="2400" dirty="0"/>
              <a:t> </a:t>
            </a:r>
            <a:r>
              <a:rPr lang="vi-VN" sz="2400" dirty="0" err="1"/>
              <a:t>về</a:t>
            </a:r>
            <a:r>
              <a:rPr lang="vi-VN" sz="2400" dirty="0"/>
              <a:t> </a:t>
            </a:r>
            <a:r>
              <a:rPr lang="vi-VN" sz="2400" dirty="0" err="1"/>
              <a:t>kích</a:t>
            </a:r>
            <a:r>
              <a:rPr lang="vi-VN" sz="2400" dirty="0"/>
              <a:t> </a:t>
            </a:r>
            <a:r>
              <a:rPr lang="vi-VN" sz="2400" dirty="0" err="1"/>
              <a:t>thước</a:t>
            </a:r>
            <a:r>
              <a:rPr lang="vi-VN" sz="2400" dirty="0"/>
              <a:t> 32x32	</a:t>
            </a:r>
          </a:p>
          <a:p>
            <a:r>
              <a:rPr lang="vi-VN" sz="2400" dirty="0"/>
              <a:t>+ Sau </a:t>
            </a:r>
            <a:r>
              <a:rPr lang="vi-VN" sz="2400" dirty="0" err="1"/>
              <a:t>đó</a:t>
            </a:r>
            <a:r>
              <a:rPr lang="vi-VN" sz="2400" dirty="0"/>
              <a:t> </a:t>
            </a:r>
            <a:r>
              <a:rPr lang="vi-VN" sz="2400" dirty="0" err="1"/>
              <a:t>ảnh</a:t>
            </a:r>
            <a:r>
              <a:rPr lang="vi-VN" sz="2400" dirty="0"/>
              <a:t> </a:t>
            </a:r>
            <a:r>
              <a:rPr lang="vi-VN" sz="2400" dirty="0" err="1"/>
              <a:t>từ</a:t>
            </a:r>
            <a:r>
              <a:rPr lang="vi-VN" sz="2400" dirty="0"/>
              <a:t> </a:t>
            </a:r>
            <a:r>
              <a:rPr lang="vi-VN" sz="2400" dirty="0" err="1"/>
              <a:t>dạng</a:t>
            </a:r>
            <a:r>
              <a:rPr lang="vi-VN" sz="2400" dirty="0"/>
              <a:t> </a:t>
            </a:r>
            <a:r>
              <a:rPr lang="vi-VN" sz="2400" dirty="0" err="1"/>
              <a:t>mảng</a:t>
            </a:r>
            <a:r>
              <a:rPr lang="vi-VN" sz="2400" dirty="0"/>
              <a:t> 3 </a:t>
            </a:r>
            <a:r>
              <a:rPr lang="vi-VN" sz="2400" dirty="0" err="1"/>
              <a:t>chiều</a:t>
            </a:r>
            <a:r>
              <a:rPr lang="vi-VN" sz="2400" dirty="0"/>
              <a:t> </a:t>
            </a:r>
            <a:r>
              <a:rPr lang="vi-VN" sz="2400" dirty="0" err="1"/>
              <a:t>sẽ</a:t>
            </a:r>
            <a:r>
              <a:rPr lang="vi-VN" sz="2400" dirty="0"/>
              <a:t> </a:t>
            </a:r>
            <a:r>
              <a:rPr lang="vi-VN" sz="2400" dirty="0" err="1"/>
              <a:t>được</a:t>
            </a:r>
            <a:r>
              <a:rPr lang="vi-VN" sz="2400" dirty="0"/>
              <a:t> </a:t>
            </a:r>
            <a:r>
              <a:rPr lang="vi-VN" sz="2400" dirty="0" err="1"/>
              <a:t>làm</a:t>
            </a:r>
            <a:r>
              <a:rPr lang="vi-VN" sz="2400" dirty="0"/>
              <a:t> </a:t>
            </a:r>
            <a:r>
              <a:rPr lang="vi-VN" sz="2400" dirty="0" err="1"/>
              <a:t>phẳng</a:t>
            </a:r>
            <a:r>
              <a:rPr lang="vi-VN" sz="2400" dirty="0"/>
              <a:t> </a:t>
            </a:r>
            <a:r>
              <a:rPr lang="vi-VN" sz="2400" dirty="0" err="1"/>
              <a:t>thành</a:t>
            </a:r>
            <a:r>
              <a:rPr lang="vi-VN" sz="2400" dirty="0"/>
              <a:t> 1 </a:t>
            </a:r>
            <a:r>
              <a:rPr lang="vi-VN" sz="2400" dirty="0" err="1"/>
              <a:t>Vector</a:t>
            </a:r>
            <a:r>
              <a:rPr lang="vi-VN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157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">
            <a:extLst>
              <a:ext uri="{FF2B5EF4-FFF2-40B4-BE49-F238E27FC236}">
                <a16:creationId xmlns:a16="http://schemas.microsoft.com/office/drawing/2014/main" id="{E44A5CBC-0A7E-4F0E-B8B9-7571196A8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305" y="132013"/>
            <a:ext cx="1774559" cy="14702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9E434A-025D-4D19-989A-E18ED09318F3}"/>
              </a:ext>
            </a:extLst>
          </p:cNvPr>
          <p:cNvSpPr txBox="1"/>
          <p:nvPr/>
        </p:nvSpPr>
        <p:spPr>
          <a:xfrm>
            <a:off x="4183380" y="273309"/>
            <a:ext cx="4046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27EF33-9AA9-41D2-B500-89DE5DBFA27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840" y="3112770"/>
            <a:ext cx="6812280" cy="24193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871A2B-45C5-4FFC-B375-44D497B32ED0}"/>
              </a:ext>
            </a:extLst>
          </p:cNvPr>
          <p:cNvSpPr txBox="1"/>
          <p:nvPr/>
        </p:nvSpPr>
        <p:spPr>
          <a:xfrm>
            <a:off x="2148840" y="1826977"/>
            <a:ext cx="7726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sang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95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">
            <a:extLst>
              <a:ext uri="{FF2B5EF4-FFF2-40B4-BE49-F238E27FC236}">
                <a16:creationId xmlns:a16="http://schemas.microsoft.com/office/drawing/2014/main" id="{E44A5CBC-0A7E-4F0E-B8B9-7571196A8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305" y="132013"/>
            <a:ext cx="1774559" cy="14702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9E434A-025D-4D19-989A-E18ED09318F3}"/>
              </a:ext>
            </a:extLst>
          </p:cNvPr>
          <p:cNvSpPr txBox="1"/>
          <p:nvPr/>
        </p:nvSpPr>
        <p:spPr>
          <a:xfrm>
            <a:off x="4183380" y="273309"/>
            <a:ext cx="4046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A8A5CA-7AAC-4EDB-9B9E-C5DD4A5236A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49" y="2778171"/>
            <a:ext cx="7726680" cy="19995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D39EC9-BB61-43AF-8F78-C0E55065E244}"/>
              </a:ext>
            </a:extLst>
          </p:cNvPr>
          <p:cNvSpPr txBox="1"/>
          <p:nvPr/>
        </p:nvSpPr>
        <p:spPr>
          <a:xfrm>
            <a:off x="2343150" y="1602297"/>
            <a:ext cx="7726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chia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75%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25%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92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">
            <a:extLst>
              <a:ext uri="{FF2B5EF4-FFF2-40B4-BE49-F238E27FC236}">
                <a16:creationId xmlns:a16="http://schemas.microsoft.com/office/drawing/2014/main" id="{E44A5CBC-0A7E-4F0E-B8B9-7571196A8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305" y="132013"/>
            <a:ext cx="1774559" cy="14702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FD2B023-9CA8-46E5-BEAC-2E210AF50AC9}"/>
              </a:ext>
            </a:extLst>
          </p:cNvPr>
          <p:cNvSpPr/>
          <p:nvPr/>
        </p:nvSpPr>
        <p:spPr>
          <a:xfrm>
            <a:off x="191136" y="12583"/>
            <a:ext cx="3833769" cy="684541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A17F4-DCAD-4701-9EF4-C58E3586EF47}"/>
              </a:ext>
            </a:extLst>
          </p:cNvPr>
          <p:cNvSpPr txBox="1"/>
          <p:nvPr/>
        </p:nvSpPr>
        <p:spPr>
          <a:xfrm>
            <a:off x="191136" y="1843950"/>
            <a:ext cx="86406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DBBE05-F595-40ED-8DAA-DBD843279201}"/>
              </a:ext>
            </a:extLst>
          </p:cNvPr>
          <p:cNvSpPr txBox="1"/>
          <p:nvPr/>
        </p:nvSpPr>
        <p:spPr>
          <a:xfrm>
            <a:off x="4725824" y="1749946"/>
            <a:ext cx="60333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 TẢ ĐẶC TRƯNG</a:t>
            </a:r>
          </a:p>
        </p:txBody>
      </p:sp>
    </p:spTree>
    <p:extLst>
      <p:ext uri="{BB962C8B-B14F-4D97-AF65-F5344CB8AC3E}">
        <p14:creationId xmlns:p14="http://schemas.microsoft.com/office/powerpoint/2010/main" val="193936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876FD-B74D-4A4A-B50E-C7264A3D4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154351"/>
            <a:ext cx="8911687" cy="1280890"/>
          </a:xfrm>
        </p:spPr>
        <p:txBody>
          <a:bodyPr/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trưng</a:t>
            </a:r>
            <a:endParaRPr lang="vi-V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logo">
            <a:extLst>
              <a:ext uri="{FF2B5EF4-FFF2-40B4-BE49-F238E27FC236}">
                <a16:creationId xmlns:a16="http://schemas.microsoft.com/office/drawing/2014/main" id="{FF99486C-95EA-47E4-83A2-F97DE1225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305" y="132013"/>
            <a:ext cx="1774559" cy="1470284"/>
          </a:xfrm>
          <a:prstGeom prst="rect">
            <a:avLst/>
          </a:prstGeom>
        </p:spPr>
      </p:pic>
      <p:pic>
        <p:nvPicPr>
          <p:cNvPr id="6" name="Content Placeholder 5" descr="A picture containing bird&#10;&#10;Description automatically generated">
            <a:extLst>
              <a:ext uri="{FF2B5EF4-FFF2-40B4-BE49-F238E27FC236}">
                <a16:creationId xmlns:a16="http://schemas.microsoft.com/office/drawing/2014/main" id="{6B1E592F-35B0-4490-83E1-1DDC61C1EE6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038" y="2741452"/>
            <a:ext cx="6780458" cy="19513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41C81D-5BD3-4AD5-92F9-45CD3E2C0865}"/>
              </a:ext>
            </a:extLst>
          </p:cNvPr>
          <p:cNvSpPr txBox="1"/>
          <p:nvPr/>
        </p:nvSpPr>
        <p:spPr>
          <a:xfrm>
            <a:off x="2337038" y="1120139"/>
            <a:ext cx="67804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vi-VN" sz="2000" dirty="0"/>
              <a:t>- </a:t>
            </a:r>
            <a:r>
              <a:rPr lang="vi-VN" sz="2000" dirty="0" err="1"/>
              <a:t>Biến</a:t>
            </a:r>
            <a:r>
              <a:rPr lang="vi-VN" sz="2000" dirty="0"/>
              <a:t> </a:t>
            </a:r>
            <a:r>
              <a:rPr lang="vi-VN" sz="2000" dirty="0" err="1"/>
              <a:t>đổi</a:t>
            </a:r>
            <a:r>
              <a:rPr lang="vi-VN" sz="2000" dirty="0"/>
              <a:t> </a:t>
            </a:r>
            <a:r>
              <a:rPr lang="vi-VN" sz="2000" dirty="0" err="1"/>
              <a:t>từ</a:t>
            </a:r>
            <a:r>
              <a:rPr lang="vi-VN" sz="2000" dirty="0"/>
              <a:t> 1 </a:t>
            </a:r>
            <a:r>
              <a:rPr lang="vi-VN" sz="2000" dirty="0" err="1"/>
              <a:t>bức</a:t>
            </a:r>
            <a:r>
              <a:rPr lang="vi-VN" sz="2000" dirty="0"/>
              <a:t> </a:t>
            </a:r>
            <a:r>
              <a:rPr lang="vi-VN" sz="2000" dirty="0" err="1"/>
              <a:t>ảnh</a:t>
            </a:r>
            <a:r>
              <a:rPr lang="vi-VN" sz="2000" dirty="0"/>
              <a:t> </a:t>
            </a:r>
            <a:r>
              <a:rPr lang="vi-VN" sz="2000" dirty="0" err="1"/>
              <a:t>có</a:t>
            </a:r>
            <a:r>
              <a:rPr lang="vi-VN" sz="2000" dirty="0"/>
              <a:t> </a:t>
            </a:r>
            <a:r>
              <a:rPr lang="vi-VN" sz="2000" dirty="0" err="1"/>
              <a:t>mảng</a:t>
            </a:r>
            <a:r>
              <a:rPr lang="vi-VN" sz="2000" dirty="0"/>
              <a:t> 3 </a:t>
            </a:r>
            <a:r>
              <a:rPr lang="vi-VN" sz="2000" dirty="0" err="1"/>
              <a:t>chiều</a:t>
            </a:r>
            <a:r>
              <a:rPr lang="vi-VN" sz="2000" dirty="0"/>
              <a:t> </a:t>
            </a:r>
            <a:r>
              <a:rPr lang="vi-VN" sz="2000" dirty="0" err="1"/>
              <a:t>thành</a:t>
            </a:r>
            <a:r>
              <a:rPr lang="vi-VN" sz="2000" dirty="0"/>
              <a:t> 1 </a:t>
            </a:r>
            <a:r>
              <a:rPr lang="vi-VN" sz="2000" dirty="0" err="1"/>
              <a:t>vector</a:t>
            </a:r>
            <a:r>
              <a:rPr lang="vi-VN" sz="2000" dirty="0"/>
              <a:t> </a:t>
            </a:r>
          </a:p>
          <a:p>
            <a:pPr lvl="0"/>
            <a:r>
              <a:rPr lang="vi-VN" sz="2000" dirty="0"/>
              <a:t>- </a:t>
            </a:r>
            <a:r>
              <a:rPr lang="vi-VN" sz="2000" dirty="0" err="1"/>
              <a:t>Từ</a:t>
            </a:r>
            <a:r>
              <a:rPr lang="vi-VN" sz="2000" dirty="0"/>
              <a:t> </a:t>
            </a:r>
            <a:r>
              <a:rPr lang="vi-VN" sz="2000" dirty="0" err="1"/>
              <a:t>một</a:t>
            </a:r>
            <a:r>
              <a:rPr lang="vi-VN" sz="2000" dirty="0"/>
              <a:t> </a:t>
            </a:r>
            <a:r>
              <a:rPr lang="vi-VN" sz="2000" dirty="0" err="1"/>
              <a:t>ảnh</a:t>
            </a:r>
            <a:r>
              <a:rPr lang="vi-VN" sz="2000" dirty="0"/>
              <a:t> </a:t>
            </a:r>
            <a:r>
              <a:rPr lang="vi-VN" sz="2000" dirty="0" err="1"/>
              <a:t>có</a:t>
            </a:r>
            <a:r>
              <a:rPr lang="vi-VN" sz="2000" dirty="0"/>
              <a:t> </a:t>
            </a:r>
            <a:r>
              <a:rPr lang="vi-VN" sz="2000" dirty="0" err="1"/>
              <a:t>kí</a:t>
            </a:r>
            <a:r>
              <a:rPr lang="vi-VN" sz="2000" dirty="0"/>
              <a:t> </a:t>
            </a:r>
            <a:r>
              <a:rPr lang="vi-VN" sz="2000" dirty="0" err="1"/>
              <a:t>thước</a:t>
            </a:r>
            <a:r>
              <a:rPr lang="vi-VN" sz="2000" dirty="0"/>
              <a:t> 32x32 </a:t>
            </a:r>
            <a:r>
              <a:rPr lang="vi-VN" sz="2000" dirty="0" err="1"/>
              <a:t>thì</a:t>
            </a:r>
            <a:r>
              <a:rPr lang="vi-VN" sz="2000" dirty="0"/>
              <a:t> </a:t>
            </a:r>
            <a:r>
              <a:rPr lang="vi-VN" sz="2000" dirty="0" err="1"/>
              <a:t>sẽ</a:t>
            </a:r>
            <a:r>
              <a:rPr lang="vi-VN" sz="2000" dirty="0"/>
              <a:t> </a:t>
            </a:r>
            <a:r>
              <a:rPr lang="vi-VN" sz="2000" dirty="0" err="1"/>
              <a:t>chuyển</a:t>
            </a:r>
            <a:r>
              <a:rPr lang="vi-VN" sz="2000" dirty="0"/>
              <a:t> </a:t>
            </a:r>
            <a:r>
              <a:rPr lang="vi-VN" sz="2000" dirty="0" err="1"/>
              <a:t>thành</a:t>
            </a:r>
            <a:r>
              <a:rPr lang="vi-VN" sz="2000" dirty="0"/>
              <a:t> 1 </a:t>
            </a:r>
            <a:r>
              <a:rPr lang="vi-VN" sz="2000" dirty="0" err="1"/>
              <a:t>vector</a:t>
            </a:r>
            <a:r>
              <a:rPr lang="vi-VN" sz="2000" dirty="0"/>
              <a:t> </a:t>
            </a:r>
            <a:r>
              <a:rPr lang="vi-VN" sz="2000" dirty="0" err="1"/>
              <a:t>có</a:t>
            </a:r>
            <a:r>
              <a:rPr lang="vi-VN" sz="2000" dirty="0"/>
              <a:t> 32x32x3 </a:t>
            </a:r>
            <a:r>
              <a:rPr lang="vi-VN" sz="2000" dirty="0" err="1"/>
              <a:t>phần</a:t>
            </a:r>
            <a:r>
              <a:rPr lang="vi-VN" sz="2000" dirty="0"/>
              <a:t> </a:t>
            </a:r>
            <a:r>
              <a:rPr lang="vi-VN" sz="2000" dirty="0" err="1"/>
              <a:t>tử</a:t>
            </a:r>
            <a:r>
              <a:rPr lang="vi-VN" sz="2000" dirty="0"/>
              <a:t> </a:t>
            </a:r>
            <a:r>
              <a:rPr lang="vi-VN" sz="2000" dirty="0" err="1"/>
              <a:t>vì</a:t>
            </a:r>
            <a:r>
              <a:rPr lang="vi-VN" sz="2000" dirty="0"/>
              <a:t> </a:t>
            </a:r>
            <a:r>
              <a:rPr lang="vi-VN" sz="2000" dirty="0" err="1"/>
              <a:t>một</a:t>
            </a:r>
            <a:r>
              <a:rPr lang="vi-VN" sz="2000" dirty="0"/>
              <a:t> </a:t>
            </a:r>
            <a:r>
              <a:rPr lang="vi-VN" sz="2000" dirty="0" err="1"/>
              <a:t>ảnh</a:t>
            </a:r>
            <a:r>
              <a:rPr lang="vi-VN" sz="2000" dirty="0"/>
              <a:t> </a:t>
            </a:r>
            <a:r>
              <a:rPr lang="vi-VN" sz="2000" dirty="0" err="1"/>
              <a:t>có</a:t>
            </a:r>
            <a:r>
              <a:rPr lang="vi-VN" sz="2000" dirty="0"/>
              <a:t> 3 kênh </a:t>
            </a:r>
            <a:r>
              <a:rPr lang="vi-VN" sz="2000" dirty="0" err="1"/>
              <a:t>màu</a:t>
            </a:r>
            <a:r>
              <a:rPr lang="vi-VN" sz="2000" dirty="0"/>
              <a:t> </a:t>
            </a:r>
            <a:r>
              <a:rPr lang="vi-VN" sz="2000" dirty="0" err="1"/>
              <a:t>Red</a:t>
            </a:r>
            <a:r>
              <a:rPr lang="vi-VN" sz="2000" dirty="0"/>
              <a:t> , </a:t>
            </a:r>
            <a:r>
              <a:rPr lang="vi-VN" sz="2000" dirty="0" err="1"/>
              <a:t>Green</a:t>
            </a:r>
            <a:r>
              <a:rPr lang="vi-VN" sz="2000" dirty="0"/>
              <a:t> , </a:t>
            </a:r>
            <a:r>
              <a:rPr lang="vi-VN" sz="2000" dirty="0" err="1"/>
              <a:t>Blue</a:t>
            </a:r>
            <a:r>
              <a:rPr lang="vi-VN" sz="2000" dirty="0"/>
              <a:t>.</a:t>
            </a:r>
          </a:p>
          <a:p>
            <a:endParaRPr lang="vi-VN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24D490-8268-4D99-8ECC-4BE256BB56CA}"/>
              </a:ext>
            </a:extLst>
          </p:cNvPr>
          <p:cNvSpPr txBox="1"/>
          <p:nvPr/>
        </p:nvSpPr>
        <p:spPr>
          <a:xfrm>
            <a:off x="2337038" y="4876799"/>
            <a:ext cx="7111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/>
              <a:t>- </a:t>
            </a:r>
            <a:r>
              <a:rPr lang="vi-VN" sz="2000" dirty="0" err="1"/>
              <a:t>Hàm</a:t>
            </a:r>
            <a:r>
              <a:rPr lang="vi-VN" sz="2000" dirty="0"/>
              <a:t> </a:t>
            </a:r>
            <a:r>
              <a:rPr lang="vi-VN" sz="2000" dirty="0" err="1"/>
              <a:t>flatten</a:t>
            </a:r>
            <a:r>
              <a:rPr lang="vi-VN" sz="2000" dirty="0"/>
              <a:t> </a:t>
            </a:r>
            <a:r>
              <a:rPr lang="vi-VN" sz="2000" dirty="0" err="1"/>
              <a:t>sẽ</a:t>
            </a:r>
            <a:r>
              <a:rPr lang="vi-VN" sz="2000" dirty="0"/>
              <a:t> </a:t>
            </a:r>
            <a:r>
              <a:rPr lang="vi-VN" sz="2000" dirty="0" err="1"/>
              <a:t>lấy</a:t>
            </a:r>
            <a:r>
              <a:rPr lang="vi-VN" sz="2000" dirty="0"/>
              <a:t> </a:t>
            </a:r>
            <a:r>
              <a:rPr lang="vi-VN" sz="2000" dirty="0" err="1"/>
              <a:t>hàng</a:t>
            </a:r>
            <a:r>
              <a:rPr lang="vi-VN" sz="2000" dirty="0"/>
              <a:t> ngang </a:t>
            </a:r>
            <a:r>
              <a:rPr lang="vi-VN" sz="2000" dirty="0" err="1"/>
              <a:t>của</a:t>
            </a:r>
            <a:r>
              <a:rPr lang="vi-VN" sz="2000" dirty="0"/>
              <a:t> </a:t>
            </a:r>
            <a:r>
              <a:rPr lang="vi-VN" sz="2000" dirty="0" err="1"/>
              <a:t>từng</a:t>
            </a:r>
            <a:r>
              <a:rPr lang="vi-VN" sz="2000" dirty="0"/>
              <a:t> </a:t>
            </a:r>
            <a:r>
              <a:rPr lang="vi-VN" sz="2000" dirty="0" err="1"/>
              <a:t>cột</a:t>
            </a:r>
            <a:r>
              <a:rPr lang="vi-VN" sz="2000" dirty="0"/>
              <a:t> sau </a:t>
            </a:r>
            <a:r>
              <a:rPr lang="vi-VN" sz="2000" dirty="0" err="1"/>
              <a:t>đó</a:t>
            </a:r>
            <a:r>
              <a:rPr lang="vi-VN" sz="2000" dirty="0"/>
              <a:t> </a:t>
            </a:r>
            <a:r>
              <a:rPr lang="vi-VN" sz="2000" dirty="0" err="1"/>
              <a:t>ghép</a:t>
            </a:r>
            <a:r>
              <a:rPr lang="vi-VN" sz="2000" dirty="0"/>
              <a:t> </a:t>
            </a:r>
            <a:r>
              <a:rPr lang="vi-VN" sz="2000" dirty="0" err="1"/>
              <a:t>nó</a:t>
            </a:r>
            <a:r>
              <a:rPr lang="vi-VN" sz="2000" dirty="0"/>
              <a:t> </a:t>
            </a:r>
            <a:r>
              <a:rPr lang="vi-VN" sz="2000" dirty="0" err="1"/>
              <a:t>thành</a:t>
            </a:r>
            <a:r>
              <a:rPr lang="vi-VN" sz="2000" dirty="0"/>
              <a:t> 1 </a:t>
            </a:r>
            <a:r>
              <a:rPr lang="vi-VN" sz="2000" dirty="0" err="1"/>
              <a:t>hàng</a:t>
            </a:r>
            <a:r>
              <a:rPr lang="vi-VN" sz="2000" dirty="0"/>
              <a:t> ngang duy </a:t>
            </a:r>
            <a:r>
              <a:rPr lang="vi-VN" sz="2000" dirty="0" err="1"/>
              <a:t>nhất</a:t>
            </a:r>
            <a:endParaRPr lang="vi-VN" sz="2000" dirty="0"/>
          </a:p>
          <a:p>
            <a:endParaRPr lang="vi-VN" sz="2000" dirty="0"/>
          </a:p>
        </p:txBody>
      </p:sp>
    </p:spTree>
    <p:extLst>
      <p:ext uri="{BB962C8B-B14F-4D97-AF65-F5344CB8AC3E}">
        <p14:creationId xmlns:p14="http://schemas.microsoft.com/office/powerpoint/2010/main" val="1524484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89D72E-64A7-475E-A9CD-D39ACC82286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912" y="0"/>
            <a:ext cx="1225391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1876FD-B74D-4A4A-B50E-C7264A3D4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154351"/>
            <a:ext cx="8911687" cy="1280890"/>
          </a:xfrm>
        </p:spPr>
        <p:txBody>
          <a:bodyPr/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trưng</a:t>
            </a:r>
            <a:endParaRPr lang="vi-V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4CB05-0E83-4740-BBA4-174BC8DDC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4" name="Picture 3" descr="logo">
            <a:extLst>
              <a:ext uri="{FF2B5EF4-FFF2-40B4-BE49-F238E27FC236}">
                <a16:creationId xmlns:a16="http://schemas.microsoft.com/office/drawing/2014/main" id="{FF99486C-95EA-47E4-83A2-F97DE1225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305" y="132013"/>
            <a:ext cx="1774559" cy="147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85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">
            <a:extLst>
              <a:ext uri="{FF2B5EF4-FFF2-40B4-BE49-F238E27FC236}">
                <a16:creationId xmlns:a16="http://schemas.microsoft.com/office/drawing/2014/main" id="{E44A5CBC-0A7E-4F0E-B8B9-7571196A8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305" y="132013"/>
            <a:ext cx="1774559" cy="14702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FD2B023-9CA8-46E5-BEAC-2E210AF50AC9}"/>
              </a:ext>
            </a:extLst>
          </p:cNvPr>
          <p:cNvSpPr/>
          <p:nvPr/>
        </p:nvSpPr>
        <p:spPr>
          <a:xfrm>
            <a:off x="191136" y="12583"/>
            <a:ext cx="3833769" cy="684541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A17F4-DCAD-4701-9EF4-C58E3586EF47}"/>
              </a:ext>
            </a:extLst>
          </p:cNvPr>
          <p:cNvSpPr txBox="1"/>
          <p:nvPr/>
        </p:nvSpPr>
        <p:spPr>
          <a:xfrm>
            <a:off x="191136" y="1843950"/>
            <a:ext cx="86406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DBBE05-F595-40ED-8DAA-DBD843279201}"/>
              </a:ext>
            </a:extLst>
          </p:cNvPr>
          <p:cNvSpPr txBox="1"/>
          <p:nvPr/>
        </p:nvSpPr>
        <p:spPr>
          <a:xfrm>
            <a:off x="4725824" y="1749946"/>
            <a:ext cx="60333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 TẢ </a:t>
            </a:r>
          </a:p>
          <a:p>
            <a:pPr algn="ctr"/>
            <a:r>
              <a:rPr lang="en-US" sz="5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 TOÁN</a:t>
            </a:r>
          </a:p>
        </p:txBody>
      </p:sp>
    </p:spTree>
    <p:extLst>
      <p:ext uri="{BB962C8B-B14F-4D97-AF65-F5344CB8AC3E}">
        <p14:creationId xmlns:p14="http://schemas.microsoft.com/office/powerpoint/2010/main" val="105730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">
            <a:extLst>
              <a:ext uri="{FF2B5EF4-FFF2-40B4-BE49-F238E27FC236}">
                <a16:creationId xmlns:a16="http://schemas.microsoft.com/office/drawing/2014/main" id="{E44A5CBC-0A7E-4F0E-B8B9-7571196A8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305" y="132013"/>
            <a:ext cx="1774559" cy="14702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B17727F-AB41-42E0-88D5-127EE2A18B18}"/>
              </a:ext>
            </a:extLst>
          </p:cNvPr>
          <p:cNvSpPr/>
          <p:nvPr/>
        </p:nvSpPr>
        <p:spPr>
          <a:xfrm>
            <a:off x="0" y="914400"/>
            <a:ext cx="3682767" cy="10654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/>
              <a:t>Thành</a:t>
            </a:r>
            <a:r>
              <a:rPr lang="en-US" sz="4000" dirty="0"/>
              <a:t> </a:t>
            </a:r>
            <a:r>
              <a:rPr lang="en-US" sz="4000" dirty="0" err="1"/>
              <a:t>Viên</a:t>
            </a:r>
            <a:endParaRPr lang="en-US" sz="4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D0A9C0-143B-4D5E-B18D-170D73ED8489}"/>
              </a:ext>
            </a:extLst>
          </p:cNvPr>
          <p:cNvSpPr/>
          <p:nvPr/>
        </p:nvSpPr>
        <p:spPr>
          <a:xfrm>
            <a:off x="4205679" y="2644170"/>
            <a:ext cx="63560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Thắng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- 18521394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Trần Đỗ Quốc Khiêm - 18520076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 </a:t>
            </a:r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- 18521404</a:t>
            </a:r>
          </a:p>
        </p:txBody>
      </p:sp>
    </p:spTree>
    <p:extLst>
      <p:ext uri="{BB962C8B-B14F-4D97-AF65-F5344CB8AC3E}">
        <p14:creationId xmlns:p14="http://schemas.microsoft.com/office/powerpoint/2010/main" val="3684880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">
            <a:extLst>
              <a:ext uri="{FF2B5EF4-FFF2-40B4-BE49-F238E27FC236}">
                <a16:creationId xmlns:a16="http://schemas.microsoft.com/office/drawing/2014/main" id="{E44A5CBC-0A7E-4F0E-B8B9-7571196A8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305" y="132013"/>
            <a:ext cx="1774559" cy="14702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9E434A-025D-4D19-989A-E18ED09318F3}"/>
              </a:ext>
            </a:extLst>
          </p:cNvPr>
          <p:cNvSpPr txBox="1"/>
          <p:nvPr/>
        </p:nvSpPr>
        <p:spPr>
          <a:xfrm>
            <a:off x="4183380" y="273309"/>
            <a:ext cx="4046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D39EC9-BB61-43AF-8F78-C0E55065E244}"/>
              </a:ext>
            </a:extLst>
          </p:cNvPr>
          <p:cNvSpPr txBox="1"/>
          <p:nvPr/>
        </p:nvSpPr>
        <p:spPr>
          <a:xfrm>
            <a:off x="2343150" y="1443271"/>
            <a:ext cx="7726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binary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0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Binary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assification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537348-DFB5-4982-B36C-32D6458BB1FD}"/>
              </a:ext>
            </a:extLst>
          </p:cNvPr>
          <p:cNvSpPr txBox="1"/>
          <p:nvPr/>
        </p:nvSpPr>
        <p:spPr>
          <a:xfrm>
            <a:off x="2343150" y="2433705"/>
            <a:ext cx="77266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ế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thông qua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ssication_report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accuracy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predict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E664E6-EDBF-4014-A923-F61FDB85513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43150" y="4162801"/>
            <a:ext cx="6787598" cy="198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95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">
            <a:extLst>
              <a:ext uri="{FF2B5EF4-FFF2-40B4-BE49-F238E27FC236}">
                <a16:creationId xmlns:a16="http://schemas.microsoft.com/office/drawing/2014/main" id="{E44A5CBC-0A7E-4F0E-B8B9-7571196A8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305" y="132013"/>
            <a:ext cx="1774559" cy="14702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9E434A-025D-4D19-989A-E18ED09318F3}"/>
              </a:ext>
            </a:extLst>
          </p:cNvPr>
          <p:cNvSpPr txBox="1"/>
          <p:nvPr/>
        </p:nvSpPr>
        <p:spPr>
          <a:xfrm>
            <a:off x="4183380" y="273309"/>
            <a:ext cx="4251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3D4EE-3500-4EFD-8F4A-8C9B6A2CF1B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56533" y="1609846"/>
            <a:ext cx="7105653" cy="20002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53055A-6F25-422F-82C6-9842D97FC64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756533" y="3881316"/>
            <a:ext cx="7105653" cy="224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8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">
            <a:extLst>
              <a:ext uri="{FF2B5EF4-FFF2-40B4-BE49-F238E27FC236}">
                <a16:creationId xmlns:a16="http://schemas.microsoft.com/office/drawing/2014/main" id="{E44A5CBC-0A7E-4F0E-B8B9-7571196A8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305" y="132013"/>
            <a:ext cx="1774559" cy="14702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326A895-8B41-4D12-9042-1BCFC22239AD}"/>
              </a:ext>
            </a:extLst>
          </p:cNvPr>
          <p:cNvSpPr/>
          <p:nvPr/>
        </p:nvSpPr>
        <p:spPr>
          <a:xfrm>
            <a:off x="191136" y="0"/>
            <a:ext cx="3833769" cy="684541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7F951D-FE07-435C-9328-D3EBD4A5E853}"/>
              </a:ext>
            </a:extLst>
          </p:cNvPr>
          <p:cNvSpPr txBox="1"/>
          <p:nvPr/>
        </p:nvSpPr>
        <p:spPr>
          <a:xfrm>
            <a:off x="131315" y="1767038"/>
            <a:ext cx="86406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F96617-4378-4A92-807A-4C7786DF37E0}"/>
              </a:ext>
            </a:extLst>
          </p:cNvPr>
          <p:cNvSpPr txBox="1"/>
          <p:nvPr/>
        </p:nvSpPr>
        <p:spPr>
          <a:xfrm>
            <a:off x="4024905" y="1602297"/>
            <a:ext cx="6896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48146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">
            <a:extLst>
              <a:ext uri="{FF2B5EF4-FFF2-40B4-BE49-F238E27FC236}">
                <a16:creationId xmlns:a16="http://schemas.microsoft.com/office/drawing/2014/main" id="{E44A5CBC-0A7E-4F0E-B8B9-7571196A8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305" y="132013"/>
            <a:ext cx="1774559" cy="14702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326A895-8B41-4D12-9042-1BCFC22239AD}"/>
              </a:ext>
            </a:extLst>
          </p:cNvPr>
          <p:cNvSpPr/>
          <p:nvPr/>
        </p:nvSpPr>
        <p:spPr>
          <a:xfrm>
            <a:off x="191136" y="0"/>
            <a:ext cx="3833769" cy="684541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7F951D-FE07-435C-9328-D3EBD4A5E853}"/>
              </a:ext>
            </a:extLst>
          </p:cNvPr>
          <p:cNvSpPr txBox="1"/>
          <p:nvPr/>
        </p:nvSpPr>
        <p:spPr>
          <a:xfrm>
            <a:off x="131315" y="1767038"/>
            <a:ext cx="86406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F96617-4378-4A92-807A-4C7786DF37E0}"/>
              </a:ext>
            </a:extLst>
          </p:cNvPr>
          <p:cNvSpPr txBox="1"/>
          <p:nvPr/>
        </p:nvSpPr>
        <p:spPr>
          <a:xfrm>
            <a:off x="4024905" y="1602297"/>
            <a:ext cx="68964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ĐÁNH GIÁ</a:t>
            </a:r>
          </a:p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KẾT QUẢ </a:t>
            </a:r>
          </a:p>
        </p:txBody>
      </p:sp>
    </p:spTree>
    <p:extLst>
      <p:ext uri="{BB962C8B-B14F-4D97-AF65-F5344CB8AC3E}">
        <p14:creationId xmlns:p14="http://schemas.microsoft.com/office/powerpoint/2010/main" val="2314656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">
            <a:extLst>
              <a:ext uri="{FF2B5EF4-FFF2-40B4-BE49-F238E27FC236}">
                <a16:creationId xmlns:a16="http://schemas.microsoft.com/office/drawing/2014/main" id="{E44A5CBC-0A7E-4F0E-B8B9-7571196A8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305" y="132013"/>
            <a:ext cx="1774559" cy="14702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9E434A-025D-4D19-989A-E18ED09318F3}"/>
              </a:ext>
            </a:extLst>
          </p:cNvPr>
          <p:cNvSpPr txBox="1"/>
          <p:nvPr/>
        </p:nvSpPr>
        <p:spPr>
          <a:xfrm>
            <a:off x="4183380" y="273309"/>
            <a:ext cx="4251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DE118B-4C69-4123-B956-75EF043E660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73216" y="2024062"/>
            <a:ext cx="6872288" cy="3019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2D9268-CDA3-439A-87C2-DBBB34CB0AD1}"/>
              </a:ext>
            </a:extLst>
          </p:cNvPr>
          <p:cNvSpPr txBox="1"/>
          <p:nvPr/>
        </p:nvSpPr>
        <p:spPr>
          <a:xfrm>
            <a:off x="2873216" y="1335762"/>
            <a:ext cx="5114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Decision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11662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">
            <a:extLst>
              <a:ext uri="{FF2B5EF4-FFF2-40B4-BE49-F238E27FC236}">
                <a16:creationId xmlns:a16="http://schemas.microsoft.com/office/drawing/2014/main" id="{E44A5CBC-0A7E-4F0E-B8B9-7571196A8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305" y="132013"/>
            <a:ext cx="1774559" cy="14702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9E434A-025D-4D19-989A-E18ED09318F3}"/>
              </a:ext>
            </a:extLst>
          </p:cNvPr>
          <p:cNvSpPr txBox="1"/>
          <p:nvPr/>
        </p:nvSpPr>
        <p:spPr>
          <a:xfrm>
            <a:off x="4183380" y="273309"/>
            <a:ext cx="4251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2D9268-CDA3-439A-87C2-DBBB34CB0AD1}"/>
              </a:ext>
            </a:extLst>
          </p:cNvPr>
          <p:cNvSpPr txBox="1"/>
          <p:nvPr/>
        </p:nvSpPr>
        <p:spPr>
          <a:xfrm>
            <a:off x="2873216" y="1335762"/>
            <a:ext cx="5114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Forest: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887658-0F18-4F24-A049-1B647A96730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73215" y="1982093"/>
            <a:ext cx="6942297" cy="343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4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">
            <a:extLst>
              <a:ext uri="{FF2B5EF4-FFF2-40B4-BE49-F238E27FC236}">
                <a16:creationId xmlns:a16="http://schemas.microsoft.com/office/drawing/2014/main" id="{E44A5CBC-0A7E-4F0E-B8B9-7571196A8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305" y="132013"/>
            <a:ext cx="1774559" cy="14702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9E434A-025D-4D19-989A-E18ED09318F3}"/>
              </a:ext>
            </a:extLst>
          </p:cNvPr>
          <p:cNvSpPr txBox="1"/>
          <p:nvPr/>
        </p:nvSpPr>
        <p:spPr>
          <a:xfrm>
            <a:off x="4183380" y="273309"/>
            <a:ext cx="4251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2D9268-CDA3-439A-87C2-DBBB34CB0AD1}"/>
              </a:ext>
            </a:extLst>
          </p:cNvPr>
          <p:cNvSpPr txBox="1"/>
          <p:nvPr/>
        </p:nvSpPr>
        <p:spPr>
          <a:xfrm>
            <a:off x="2873216" y="1229745"/>
            <a:ext cx="5114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Logictics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Regression: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786B7-E184-4430-AACB-A9A3A2B0372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73216" y="1811060"/>
            <a:ext cx="6231028" cy="29922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6BDB9E-A717-41F9-B0BB-D3B12D2F2EA3}"/>
              </a:ext>
            </a:extLst>
          </p:cNvPr>
          <p:cNvSpPr txBox="1"/>
          <p:nvPr/>
        </p:nvSpPr>
        <p:spPr>
          <a:xfrm>
            <a:off x="2873216" y="4962726"/>
            <a:ext cx="77417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trên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Logictic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98%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=&gt;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Logictic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demo 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52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">
            <a:extLst>
              <a:ext uri="{FF2B5EF4-FFF2-40B4-BE49-F238E27FC236}">
                <a16:creationId xmlns:a16="http://schemas.microsoft.com/office/drawing/2014/main" id="{E44A5CBC-0A7E-4F0E-B8B9-7571196A8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305" y="132013"/>
            <a:ext cx="1774559" cy="14702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9E434A-025D-4D19-989A-E18ED09318F3}"/>
              </a:ext>
            </a:extLst>
          </p:cNvPr>
          <p:cNvSpPr txBox="1"/>
          <p:nvPr/>
        </p:nvSpPr>
        <p:spPr>
          <a:xfrm>
            <a:off x="4183380" y="273309"/>
            <a:ext cx="4251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9F971E-F994-44E8-AAC6-613254CEFC12}"/>
              </a:ext>
            </a:extLst>
          </p:cNvPr>
          <p:cNvSpPr txBox="1"/>
          <p:nvPr/>
        </p:nvSpPr>
        <p:spPr>
          <a:xfrm>
            <a:off x="2697480" y="1417631"/>
            <a:ext cx="7223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7" name="Picture 6" descr="A person posing for the camera in front of a computer screen&#10;&#10;Description automatically generated">
            <a:extLst>
              <a:ext uri="{FF2B5EF4-FFF2-40B4-BE49-F238E27FC236}">
                <a16:creationId xmlns:a16="http://schemas.microsoft.com/office/drawing/2014/main" id="{7ECEA2E2-7C90-43B6-B690-EF5300E2D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715" y="1957984"/>
            <a:ext cx="7629289" cy="462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8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">
            <a:extLst>
              <a:ext uri="{FF2B5EF4-FFF2-40B4-BE49-F238E27FC236}">
                <a16:creationId xmlns:a16="http://schemas.microsoft.com/office/drawing/2014/main" id="{E44A5CBC-0A7E-4F0E-B8B9-7571196A8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305" y="132013"/>
            <a:ext cx="1774559" cy="14702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9E434A-025D-4D19-989A-E18ED09318F3}"/>
              </a:ext>
            </a:extLst>
          </p:cNvPr>
          <p:cNvSpPr txBox="1"/>
          <p:nvPr/>
        </p:nvSpPr>
        <p:spPr>
          <a:xfrm>
            <a:off x="4183380" y="273309"/>
            <a:ext cx="4251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9F971E-F994-44E8-AAC6-613254CEFC12}"/>
              </a:ext>
            </a:extLst>
          </p:cNvPr>
          <p:cNvSpPr txBox="1"/>
          <p:nvPr/>
        </p:nvSpPr>
        <p:spPr>
          <a:xfrm>
            <a:off x="2697480" y="1417631"/>
            <a:ext cx="7223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close up of a person&#10;&#10;Description automatically generated">
            <a:extLst>
              <a:ext uri="{FF2B5EF4-FFF2-40B4-BE49-F238E27FC236}">
                <a16:creationId xmlns:a16="http://schemas.microsoft.com/office/drawing/2014/main" id="{2FEAEC92-444B-406E-B1A6-A8DB5EA0A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069" y="2042423"/>
            <a:ext cx="7349171" cy="454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8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">
            <a:extLst>
              <a:ext uri="{FF2B5EF4-FFF2-40B4-BE49-F238E27FC236}">
                <a16:creationId xmlns:a16="http://schemas.microsoft.com/office/drawing/2014/main" id="{E44A5CBC-0A7E-4F0E-B8B9-7571196A8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305" y="132013"/>
            <a:ext cx="1774559" cy="14702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9E434A-025D-4D19-989A-E18ED09318F3}"/>
              </a:ext>
            </a:extLst>
          </p:cNvPr>
          <p:cNvSpPr txBox="1"/>
          <p:nvPr/>
        </p:nvSpPr>
        <p:spPr>
          <a:xfrm>
            <a:off x="4183380" y="273309"/>
            <a:ext cx="4251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9F971E-F994-44E8-AAC6-613254CEFC12}"/>
              </a:ext>
            </a:extLst>
          </p:cNvPr>
          <p:cNvSpPr txBox="1"/>
          <p:nvPr/>
        </p:nvSpPr>
        <p:spPr>
          <a:xfrm>
            <a:off x="2194560" y="1417631"/>
            <a:ext cx="7726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Tuy nhiên ,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bức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tool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khuôn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7" name="Picture 6" descr="A group of people standing on a sidewalk&#10;&#10;Description automatically generated">
            <a:extLst>
              <a:ext uri="{FF2B5EF4-FFF2-40B4-BE49-F238E27FC236}">
                <a16:creationId xmlns:a16="http://schemas.microsoft.com/office/drawing/2014/main" id="{36AE233C-895B-42C7-ABD0-B61686CAC34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480" y="2248628"/>
            <a:ext cx="6720840" cy="406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9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">
            <a:extLst>
              <a:ext uri="{FF2B5EF4-FFF2-40B4-BE49-F238E27FC236}">
                <a16:creationId xmlns:a16="http://schemas.microsoft.com/office/drawing/2014/main" id="{E44A5CBC-0A7E-4F0E-B8B9-7571196A8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305" y="132013"/>
            <a:ext cx="1774559" cy="1470284"/>
          </a:xfrm>
          <a:prstGeom prst="rect">
            <a:avLst/>
          </a:prstGeom>
        </p:spPr>
      </p:pic>
      <p:sp>
        <p:nvSpPr>
          <p:cNvPr id="130" name="Google Shape;278;p25">
            <a:extLst>
              <a:ext uri="{FF2B5EF4-FFF2-40B4-BE49-F238E27FC236}">
                <a16:creationId xmlns:a16="http://schemas.microsoft.com/office/drawing/2014/main" id="{156F2137-0FD7-4F85-AF14-42438C93D5CA}"/>
              </a:ext>
            </a:extLst>
          </p:cNvPr>
          <p:cNvSpPr/>
          <p:nvPr/>
        </p:nvSpPr>
        <p:spPr>
          <a:xfrm>
            <a:off x="1662810" y="543682"/>
            <a:ext cx="477520" cy="40995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5785"/>
                </a:moveTo>
                <a:lnTo>
                  <a:pt x="0" y="3719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15785"/>
                </a:lnTo>
                <a:close/>
              </a:path>
            </a:pathLst>
          </a:custGeom>
          <a:gradFill>
            <a:gsLst>
              <a:gs pos="0">
                <a:srgbClr val="FFFFFF">
                  <a:alpha val="9803"/>
                </a:srgbClr>
              </a:gs>
              <a:gs pos="100000">
                <a:srgbClr val="FFFFFF">
                  <a:alpha val="2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7" name="Arrow: Pentagon 146">
            <a:extLst>
              <a:ext uri="{FF2B5EF4-FFF2-40B4-BE49-F238E27FC236}">
                <a16:creationId xmlns:a16="http://schemas.microsoft.com/office/drawing/2014/main" id="{7BE7E297-6EA7-43A6-90BE-30908A6538C2}"/>
              </a:ext>
            </a:extLst>
          </p:cNvPr>
          <p:cNvSpPr/>
          <p:nvPr/>
        </p:nvSpPr>
        <p:spPr>
          <a:xfrm>
            <a:off x="2031630" y="843092"/>
            <a:ext cx="6238623" cy="867291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DED7C202-5D7B-4490-8414-FB4A4BFE4B31}"/>
              </a:ext>
            </a:extLst>
          </p:cNvPr>
          <p:cNvSpPr/>
          <p:nvPr/>
        </p:nvSpPr>
        <p:spPr>
          <a:xfrm>
            <a:off x="2179275" y="912348"/>
            <a:ext cx="780176" cy="70467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49" name="Arrow: Pentagon 148">
            <a:extLst>
              <a:ext uri="{FF2B5EF4-FFF2-40B4-BE49-F238E27FC236}">
                <a16:creationId xmlns:a16="http://schemas.microsoft.com/office/drawing/2014/main" id="{E0629AAA-34D0-4C71-BE82-6617C72EA960}"/>
              </a:ext>
            </a:extLst>
          </p:cNvPr>
          <p:cNvSpPr/>
          <p:nvPr/>
        </p:nvSpPr>
        <p:spPr>
          <a:xfrm>
            <a:off x="2031632" y="1695255"/>
            <a:ext cx="7234406" cy="842833"/>
          </a:xfrm>
          <a:prstGeom prst="homePlate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74581843-2046-440C-A9E9-00D339639D5E}"/>
              </a:ext>
            </a:extLst>
          </p:cNvPr>
          <p:cNvSpPr/>
          <p:nvPr/>
        </p:nvSpPr>
        <p:spPr>
          <a:xfrm>
            <a:off x="2158842" y="1729510"/>
            <a:ext cx="780176" cy="70467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51" name="Arrow: Pentagon 150">
            <a:extLst>
              <a:ext uri="{FF2B5EF4-FFF2-40B4-BE49-F238E27FC236}">
                <a16:creationId xmlns:a16="http://schemas.microsoft.com/office/drawing/2014/main" id="{29D051AC-A8D9-46A5-8F7F-0EAE49EB050D}"/>
              </a:ext>
            </a:extLst>
          </p:cNvPr>
          <p:cNvSpPr/>
          <p:nvPr/>
        </p:nvSpPr>
        <p:spPr>
          <a:xfrm>
            <a:off x="2031629" y="2514818"/>
            <a:ext cx="8729919" cy="924242"/>
          </a:xfrm>
          <a:prstGeom prst="homePlat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12642EDD-DBF1-483C-9C4A-B74A0D49A70F}"/>
              </a:ext>
            </a:extLst>
          </p:cNvPr>
          <p:cNvSpPr/>
          <p:nvPr/>
        </p:nvSpPr>
        <p:spPr>
          <a:xfrm>
            <a:off x="2179275" y="2624602"/>
            <a:ext cx="780176" cy="70467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53" name="Arrow: Pentagon 152">
            <a:extLst>
              <a:ext uri="{FF2B5EF4-FFF2-40B4-BE49-F238E27FC236}">
                <a16:creationId xmlns:a16="http://schemas.microsoft.com/office/drawing/2014/main" id="{770D2A57-341C-4327-9FC3-D43A97E02D21}"/>
              </a:ext>
            </a:extLst>
          </p:cNvPr>
          <p:cNvSpPr/>
          <p:nvPr/>
        </p:nvSpPr>
        <p:spPr>
          <a:xfrm>
            <a:off x="2034090" y="3451777"/>
            <a:ext cx="6238624" cy="791690"/>
          </a:xfrm>
          <a:prstGeom prst="homePlat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DEMO</a:t>
            </a: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9273B4C-35BA-4E32-B444-394468FC5278}"/>
              </a:ext>
            </a:extLst>
          </p:cNvPr>
          <p:cNvSpPr/>
          <p:nvPr/>
        </p:nvSpPr>
        <p:spPr>
          <a:xfrm>
            <a:off x="2158842" y="3508634"/>
            <a:ext cx="780176" cy="70467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55" name="Arrow: Pentagon 154">
            <a:extLst>
              <a:ext uri="{FF2B5EF4-FFF2-40B4-BE49-F238E27FC236}">
                <a16:creationId xmlns:a16="http://schemas.microsoft.com/office/drawing/2014/main" id="{70562B75-01DD-45D5-A437-8483EC51F9C8}"/>
              </a:ext>
            </a:extLst>
          </p:cNvPr>
          <p:cNvSpPr/>
          <p:nvPr/>
        </p:nvSpPr>
        <p:spPr>
          <a:xfrm>
            <a:off x="2031629" y="4246005"/>
            <a:ext cx="6238624" cy="791690"/>
          </a:xfrm>
          <a:prstGeom prst="homePlat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ĐÁNH GIÁ KẾT QUẢ</a:t>
            </a: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7C00CE6F-1B1B-4857-A319-1B2384E414FE}"/>
              </a:ext>
            </a:extLst>
          </p:cNvPr>
          <p:cNvSpPr/>
          <p:nvPr/>
        </p:nvSpPr>
        <p:spPr>
          <a:xfrm>
            <a:off x="2179275" y="4289255"/>
            <a:ext cx="780176" cy="70467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207C848-754A-45EC-84C9-17DE12614FEF}"/>
              </a:ext>
            </a:extLst>
          </p:cNvPr>
          <p:cNvSpPr txBox="1"/>
          <p:nvPr/>
        </p:nvSpPr>
        <p:spPr>
          <a:xfrm>
            <a:off x="3204481" y="1880149"/>
            <a:ext cx="4324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 TẢ BỘ DỮ LIỆU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098C502-A95A-44DE-9FFD-A519D81BC8EA}"/>
              </a:ext>
            </a:extLst>
          </p:cNvPr>
          <p:cNvSpPr txBox="1"/>
          <p:nvPr/>
        </p:nvSpPr>
        <p:spPr>
          <a:xfrm>
            <a:off x="3204481" y="977143"/>
            <a:ext cx="4324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 TẢ BÀI TOÁN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C3AF88E6-EFB3-4044-B808-C0E7B6B21517}"/>
              </a:ext>
            </a:extLst>
          </p:cNvPr>
          <p:cNvSpPr/>
          <p:nvPr/>
        </p:nvSpPr>
        <p:spPr>
          <a:xfrm>
            <a:off x="2031629" y="5048593"/>
            <a:ext cx="6238624" cy="791690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THAM KHẢO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5A992BA-E32C-4AD7-BEFD-58F1F6C0475F}"/>
              </a:ext>
            </a:extLst>
          </p:cNvPr>
          <p:cNvSpPr/>
          <p:nvPr/>
        </p:nvSpPr>
        <p:spPr>
          <a:xfrm>
            <a:off x="2179275" y="5080945"/>
            <a:ext cx="780176" cy="70467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11AB4A-7A44-45F5-83FB-C86AA7C4B4D1}"/>
              </a:ext>
            </a:extLst>
          </p:cNvPr>
          <p:cNvSpPr txBox="1"/>
          <p:nvPr/>
        </p:nvSpPr>
        <p:spPr>
          <a:xfrm>
            <a:off x="3204481" y="2671337"/>
            <a:ext cx="50657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 ĐẶT MODEL</a:t>
            </a:r>
          </a:p>
          <a:p>
            <a:endParaRPr lang="vi-V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347609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">
            <a:extLst>
              <a:ext uri="{FF2B5EF4-FFF2-40B4-BE49-F238E27FC236}">
                <a16:creationId xmlns:a16="http://schemas.microsoft.com/office/drawing/2014/main" id="{E44A5CBC-0A7E-4F0E-B8B9-7571196A8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305" y="132013"/>
            <a:ext cx="1774559" cy="14702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9E434A-025D-4D19-989A-E18ED09318F3}"/>
              </a:ext>
            </a:extLst>
          </p:cNvPr>
          <p:cNvSpPr txBox="1"/>
          <p:nvPr/>
        </p:nvSpPr>
        <p:spPr>
          <a:xfrm>
            <a:off x="4183380" y="273309"/>
            <a:ext cx="4251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7C316-6279-40E8-B92B-3CB05E404A0E}"/>
              </a:ext>
            </a:extLst>
          </p:cNvPr>
          <p:cNvSpPr txBox="1"/>
          <p:nvPr/>
        </p:nvSpPr>
        <p:spPr>
          <a:xfrm>
            <a:off x="2651760" y="981195"/>
            <a:ext cx="71920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Cắt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tool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90F958-8D56-4C4C-8EDB-685FB2689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769" y="2166843"/>
            <a:ext cx="4375581" cy="404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5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">
            <a:extLst>
              <a:ext uri="{FF2B5EF4-FFF2-40B4-BE49-F238E27FC236}">
                <a16:creationId xmlns:a16="http://schemas.microsoft.com/office/drawing/2014/main" id="{E44A5CBC-0A7E-4F0E-B8B9-7571196A8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305" y="132013"/>
            <a:ext cx="1774559" cy="14702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326A895-8B41-4D12-9042-1BCFC22239AD}"/>
              </a:ext>
            </a:extLst>
          </p:cNvPr>
          <p:cNvSpPr/>
          <p:nvPr/>
        </p:nvSpPr>
        <p:spPr>
          <a:xfrm>
            <a:off x="191136" y="0"/>
            <a:ext cx="3833769" cy="684541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7F951D-FE07-435C-9328-D3EBD4A5E853}"/>
              </a:ext>
            </a:extLst>
          </p:cNvPr>
          <p:cNvSpPr txBox="1"/>
          <p:nvPr/>
        </p:nvSpPr>
        <p:spPr>
          <a:xfrm>
            <a:off x="131315" y="1767038"/>
            <a:ext cx="864066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	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F96617-4378-4A92-807A-4C7786DF37E0}"/>
              </a:ext>
            </a:extLst>
          </p:cNvPr>
          <p:cNvSpPr txBox="1"/>
          <p:nvPr/>
        </p:nvSpPr>
        <p:spPr>
          <a:xfrm>
            <a:off x="4024905" y="1602297"/>
            <a:ext cx="6896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THAM KHẢO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B78E52-E6F8-4550-B66E-CA80274576E2}"/>
              </a:ext>
            </a:extLst>
          </p:cNvPr>
          <p:cNvSpPr txBox="1"/>
          <p:nvPr/>
        </p:nvSpPr>
        <p:spPr>
          <a:xfrm>
            <a:off x="4996070" y="3135529"/>
            <a:ext cx="65333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u="sng" dirty="0">
                <a:hlinkClick r:id="rId3"/>
              </a:rPr>
              <a:t>https://towardsdatascience.com/classifying-cat-pics-with-a-logistic-regression-model-e35dfb9159bb</a:t>
            </a:r>
            <a:endParaRPr lang="vi-VN" dirty="0"/>
          </a:p>
          <a:p>
            <a:r>
              <a:rPr lang="vi-VN" u="sng" dirty="0">
                <a:hlinkClick r:id="rId4"/>
              </a:rPr>
              <a:t>https://numpy.org/doc/stable/reference/generated/numpy.ndarray.flatten.html</a:t>
            </a:r>
            <a:endParaRPr lang="vi-VN" dirty="0"/>
          </a:p>
          <a:p>
            <a:r>
              <a:rPr lang="vi-VN" dirty="0"/>
              <a:t>https://medium.com/@alkeshab/face-detection-using-opencv-in-google-colaboratory-a7529a2bb921</a:t>
            </a:r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539834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">
            <a:extLst>
              <a:ext uri="{FF2B5EF4-FFF2-40B4-BE49-F238E27FC236}">
                <a16:creationId xmlns:a16="http://schemas.microsoft.com/office/drawing/2014/main" id="{E44A5CBC-0A7E-4F0E-B8B9-7571196A8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305" y="132013"/>
            <a:ext cx="1774559" cy="14702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FD2B023-9CA8-46E5-BEAC-2E210AF50AC9}"/>
              </a:ext>
            </a:extLst>
          </p:cNvPr>
          <p:cNvSpPr/>
          <p:nvPr/>
        </p:nvSpPr>
        <p:spPr>
          <a:xfrm>
            <a:off x="191136" y="12583"/>
            <a:ext cx="3833769" cy="684541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A17F4-DCAD-4701-9EF4-C58E3586EF47}"/>
              </a:ext>
            </a:extLst>
          </p:cNvPr>
          <p:cNvSpPr txBox="1"/>
          <p:nvPr/>
        </p:nvSpPr>
        <p:spPr>
          <a:xfrm>
            <a:off x="191136" y="1843950"/>
            <a:ext cx="86406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DBBE05-F595-40ED-8DAA-DBD843279201}"/>
              </a:ext>
            </a:extLst>
          </p:cNvPr>
          <p:cNvSpPr txBox="1"/>
          <p:nvPr/>
        </p:nvSpPr>
        <p:spPr>
          <a:xfrm>
            <a:off x="4725824" y="1749946"/>
            <a:ext cx="60333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 TẢ BÀI TOÁN</a:t>
            </a:r>
          </a:p>
        </p:txBody>
      </p:sp>
    </p:spTree>
    <p:extLst>
      <p:ext uri="{BB962C8B-B14F-4D97-AF65-F5344CB8AC3E}">
        <p14:creationId xmlns:p14="http://schemas.microsoft.com/office/powerpoint/2010/main" val="184753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">
            <a:extLst>
              <a:ext uri="{FF2B5EF4-FFF2-40B4-BE49-F238E27FC236}">
                <a16:creationId xmlns:a16="http://schemas.microsoft.com/office/drawing/2014/main" id="{E44A5CBC-0A7E-4F0E-B8B9-7571196A8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305" y="132013"/>
            <a:ext cx="1774559" cy="14702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201076-4FE8-4772-BB9F-DF96F48B569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357" y="490101"/>
            <a:ext cx="5449613" cy="274447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44E5A1-5EEB-4869-86CD-A74D5AA6F59E}"/>
              </a:ext>
            </a:extLst>
          </p:cNvPr>
          <p:cNvSpPr/>
          <p:nvPr/>
        </p:nvSpPr>
        <p:spPr>
          <a:xfrm>
            <a:off x="7984446" y="1508006"/>
            <a:ext cx="1760220" cy="7086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Graphic 5" descr="Bar graph with upward trend">
            <a:extLst>
              <a:ext uri="{FF2B5EF4-FFF2-40B4-BE49-F238E27FC236}">
                <a16:creationId xmlns:a16="http://schemas.microsoft.com/office/drawing/2014/main" id="{DF9D63AA-F660-4207-B3D7-28A3CC75F5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93056" y="3448440"/>
            <a:ext cx="2903219" cy="23611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579B4C-CC59-4B14-8383-543EFF9EE8B4}"/>
              </a:ext>
            </a:extLst>
          </p:cNvPr>
          <p:cNvSpPr txBox="1"/>
          <p:nvPr/>
        </p:nvSpPr>
        <p:spPr>
          <a:xfrm>
            <a:off x="7970106" y="1530318"/>
            <a:ext cx="1774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12/2019</a:t>
            </a:r>
            <a:endParaRPr lang="vi-V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2F094D6-017D-4811-9E4E-4778B6450EAF}"/>
              </a:ext>
            </a:extLst>
          </p:cNvPr>
          <p:cNvSpPr/>
          <p:nvPr/>
        </p:nvSpPr>
        <p:spPr>
          <a:xfrm>
            <a:off x="2148840" y="3623430"/>
            <a:ext cx="2194560" cy="21861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6C45F2A-B6E4-4C34-9253-20E64EAB8FC7}"/>
              </a:ext>
            </a:extLst>
          </p:cNvPr>
          <p:cNvGrpSpPr/>
          <p:nvPr/>
        </p:nvGrpSpPr>
        <p:grpSpPr>
          <a:xfrm>
            <a:off x="5081227" y="3717749"/>
            <a:ext cx="2903219" cy="1906359"/>
            <a:chOff x="5501640" y="3623430"/>
            <a:chExt cx="2903219" cy="190635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314F177-D20A-43C8-A37B-30F85B5F6CE9}"/>
                </a:ext>
              </a:extLst>
            </p:cNvPr>
            <p:cNvSpPr/>
            <p:nvPr/>
          </p:nvSpPr>
          <p:spPr>
            <a:xfrm>
              <a:off x="5501640" y="3623430"/>
              <a:ext cx="2903219" cy="1906359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DD1902-B8D5-45E3-AE7C-11F1AD69EB62}"/>
                </a:ext>
              </a:extLst>
            </p:cNvPr>
            <p:cNvSpPr txBox="1"/>
            <p:nvPr/>
          </p:nvSpPr>
          <p:spPr>
            <a:xfrm>
              <a:off x="5681958" y="3803194"/>
              <a:ext cx="256794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99</a:t>
              </a:r>
            </a:p>
            <a:p>
              <a:pPr algn="ctr"/>
              <a:r>
                <a:rPr lang="en-US" sz="4800" b="1" dirty="0" err="1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ngày</a:t>
              </a:r>
              <a:endParaRPr lang="vi-VN" sz="48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15F281C-6356-4330-AB04-13DDB555687B}"/>
              </a:ext>
            </a:extLst>
          </p:cNvPr>
          <p:cNvSpPr txBox="1"/>
          <p:nvPr/>
        </p:nvSpPr>
        <p:spPr>
          <a:xfrm>
            <a:off x="2125980" y="4213531"/>
            <a:ext cx="2217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215</a:t>
            </a:r>
            <a:endParaRPr lang="vi-VN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6832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/>
      <p:bldP spid="2" grpId="0" animBg="1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">
            <a:extLst>
              <a:ext uri="{FF2B5EF4-FFF2-40B4-BE49-F238E27FC236}">
                <a16:creationId xmlns:a16="http://schemas.microsoft.com/office/drawing/2014/main" id="{E44A5CBC-0A7E-4F0E-B8B9-7571196A8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305" y="132013"/>
            <a:ext cx="1774559" cy="1470284"/>
          </a:xfrm>
          <a:prstGeom prst="rect">
            <a:avLst/>
          </a:prstGeom>
        </p:spPr>
      </p:pic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DE2541D-F08A-4A5B-BD28-82FC1674677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550" y="65314"/>
            <a:ext cx="8193833" cy="657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9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879851-1A1D-4246-AAA1-C484E858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18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4" name="Picture 3" descr="logo">
            <a:extLst>
              <a:ext uri="{FF2B5EF4-FFF2-40B4-BE49-F238E27FC236}">
                <a16:creationId xmlns:a16="http://schemas.microsoft.com/office/drawing/2014/main" id="{15BB28A3-D2B7-48E2-B6CD-E423812C90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6814" r="19707" b="1"/>
          <a:stretch/>
        </p:blipFill>
        <p:spPr>
          <a:xfrm>
            <a:off x="-8825" y="10"/>
            <a:ext cx="6089904" cy="6857990"/>
          </a:xfrm>
          <a:prstGeom prst="rect">
            <a:avLst/>
          </a:prstGeom>
        </p:spPr>
      </p:pic>
      <p:pic>
        <p:nvPicPr>
          <p:cNvPr id="5" name="Content Placeholder 4" descr="A picture containing water, clear, star, rain&#10;&#10;Description automatically generated">
            <a:extLst>
              <a:ext uri="{FF2B5EF4-FFF2-40B4-BE49-F238E27FC236}">
                <a16:creationId xmlns:a16="http://schemas.microsoft.com/office/drawing/2014/main" id="{F0B9AEED-F7FA-41AE-B369-1D51A4FF73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 r="26012" b="1"/>
          <a:stretch/>
        </p:blipFill>
        <p:spPr>
          <a:xfrm>
            <a:off x="6081079" y="10"/>
            <a:ext cx="6110921" cy="6857990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82F3547-837D-4197-AB40-FA5AE8A41396}"/>
              </a:ext>
            </a:extLst>
          </p:cNvPr>
          <p:cNvSpPr/>
          <p:nvPr/>
        </p:nvSpPr>
        <p:spPr>
          <a:xfrm>
            <a:off x="3296827" y="460496"/>
            <a:ext cx="2612210" cy="2504717"/>
          </a:xfrm>
          <a:custGeom>
            <a:avLst/>
            <a:gdLst>
              <a:gd name="connsiteX0" fmla="*/ 0 w 2612210"/>
              <a:gd name="connsiteY0" fmla="*/ 1252359 h 2504717"/>
              <a:gd name="connsiteX1" fmla="*/ 1306105 w 2612210"/>
              <a:gd name="connsiteY1" fmla="*/ 0 h 2504717"/>
              <a:gd name="connsiteX2" fmla="*/ 2612210 w 2612210"/>
              <a:gd name="connsiteY2" fmla="*/ 1252359 h 2504717"/>
              <a:gd name="connsiteX3" fmla="*/ 1306105 w 2612210"/>
              <a:gd name="connsiteY3" fmla="*/ 2504718 h 2504717"/>
              <a:gd name="connsiteX4" fmla="*/ 0 w 2612210"/>
              <a:gd name="connsiteY4" fmla="*/ 1252359 h 2504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2210" h="2504717">
                <a:moveTo>
                  <a:pt x="0" y="1252359"/>
                </a:moveTo>
                <a:cubicBezTo>
                  <a:pt x="0" y="560700"/>
                  <a:pt x="584763" y="0"/>
                  <a:pt x="1306105" y="0"/>
                </a:cubicBezTo>
                <a:cubicBezTo>
                  <a:pt x="2027447" y="0"/>
                  <a:pt x="2612210" y="560700"/>
                  <a:pt x="2612210" y="1252359"/>
                </a:cubicBezTo>
                <a:cubicBezTo>
                  <a:pt x="2612210" y="1944018"/>
                  <a:pt x="2027447" y="2504718"/>
                  <a:pt x="1306105" y="2504718"/>
                </a:cubicBezTo>
                <a:cubicBezTo>
                  <a:pt x="584763" y="2504718"/>
                  <a:pt x="0" y="1944018"/>
                  <a:pt x="0" y="1252359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28269" tIns="412527" rIns="428269" bIns="412527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Đeo</a:t>
            </a:r>
            <a:r>
              <a:rPr lang="en-US" sz="36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sz="36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36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endParaRPr lang="vi-VN" sz="36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BA82337-D153-454C-B90E-59B4F84E1FD8}"/>
              </a:ext>
            </a:extLst>
          </p:cNvPr>
          <p:cNvSpPr/>
          <p:nvPr/>
        </p:nvSpPr>
        <p:spPr>
          <a:xfrm>
            <a:off x="4166216" y="3087494"/>
            <a:ext cx="873432" cy="873432"/>
          </a:xfrm>
          <a:custGeom>
            <a:avLst/>
            <a:gdLst>
              <a:gd name="connsiteX0" fmla="*/ 115773 w 873432"/>
              <a:gd name="connsiteY0" fmla="*/ 334000 h 873432"/>
              <a:gd name="connsiteX1" fmla="*/ 334000 w 873432"/>
              <a:gd name="connsiteY1" fmla="*/ 334000 h 873432"/>
              <a:gd name="connsiteX2" fmla="*/ 334000 w 873432"/>
              <a:gd name="connsiteY2" fmla="*/ 115773 h 873432"/>
              <a:gd name="connsiteX3" fmla="*/ 539432 w 873432"/>
              <a:gd name="connsiteY3" fmla="*/ 115773 h 873432"/>
              <a:gd name="connsiteX4" fmla="*/ 539432 w 873432"/>
              <a:gd name="connsiteY4" fmla="*/ 334000 h 873432"/>
              <a:gd name="connsiteX5" fmla="*/ 757659 w 873432"/>
              <a:gd name="connsiteY5" fmla="*/ 334000 h 873432"/>
              <a:gd name="connsiteX6" fmla="*/ 757659 w 873432"/>
              <a:gd name="connsiteY6" fmla="*/ 539432 h 873432"/>
              <a:gd name="connsiteX7" fmla="*/ 539432 w 873432"/>
              <a:gd name="connsiteY7" fmla="*/ 539432 h 873432"/>
              <a:gd name="connsiteX8" fmla="*/ 539432 w 873432"/>
              <a:gd name="connsiteY8" fmla="*/ 757659 h 873432"/>
              <a:gd name="connsiteX9" fmla="*/ 334000 w 873432"/>
              <a:gd name="connsiteY9" fmla="*/ 757659 h 873432"/>
              <a:gd name="connsiteX10" fmla="*/ 334000 w 873432"/>
              <a:gd name="connsiteY10" fmla="*/ 539432 h 873432"/>
              <a:gd name="connsiteX11" fmla="*/ 115773 w 873432"/>
              <a:gd name="connsiteY11" fmla="*/ 539432 h 873432"/>
              <a:gd name="connsiteX12" fmla="*/ 115773 w 873432"/>
              <a:gd name="connsiteY12" fmla="*/ 334000 h 873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73432" h="873432">
                <a:moveTo>
                  <a:pt x="115773" y="334000"/>
                </a:moveTo>
                <a:lnTo>
                  <a:pt x="334000" y="334000"/>
                </a:lnTo>
                <a:lnTo>
                  <a:pt x="334000" y="115773"/>
                </a:lnTo>
                <a:lnTo>
                  <a:pt x="539432" y="115773"/>
                </a:lnTo>
                <a:lnTo>
                  <a:pt x="539432" y="334000"/>
                </a:lnTo>
                <a:lnTo>
                  <a:pt x="757659" y="334000"/>
                </a:lnTo>
                <a:lnTo>
                  <a:pt x="757659" y="539432"/>
                </a:lnTo>
                <a:lnTo>
                  <a:pt x="539432" y="539432"/>
                </a:lnTo>
                <a:lnTo>
                  <a:pt x="539432" y="757659"/>
                </a:lnTo>
                <a:lnTo>
                  <a:pt x="334000" y="757659"/>
                </a:lnTo>
                <a:lnTo>
                  <a:pt x="334000" y="539432"/>
                </a:lnTo>
                <a:lnTo>
                  <a:pt x="115773" y="539432"/>
                </a:lnTo>
                <a:lnTo>
                  <a:pt x="115773" y="334000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5773" tIns="334000" rIns="115773" bIns="334000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vi-VN" sz="1400" kern="12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0FFE351-C03B-4CC8-98B4-DEE5F7AA6D08}"/>
              </a:ext>
            </a:extLst>
          </p:cNvPr>
          <p:cNvSpPr/>
          <p:nvPr/>
        </p:nvSpPr>
        <p:spPr>
          <a:xfrm>
            <a:off x="3553337" y="4083207"/>
            <a:ext cx="2099189" cy="2154275"/>
          </a:xfrm>
          <a:custGeom>
            <a:avLst/>
            <a:gdLst>
              <a:gd name="connsiteX0" fmla="*/ 0 w 2099189"/>
              <a:gd name="connsiteY0" fmla="*/ 1077138 h 2154275"/>
              <a:gd name="connsiteX1" fmla="*/ 1049595 w 2099189"/>
              <a:gd name="connsiteY1" fmla="*/ 0 h 2154275"/>
              <a:gd name="connsiteX2" fmla="*/ 2099190 w 2099189"/>
              <a:gd name="connsiteY2" fmla="*/ 1077138 h 2154275"/>
              <a:gd name="connsiteX3" fmla="*/ 1049595 w 2099189"/>
              <a:gd name="connsiteY3" fmla="*/ 2154276 h 2154275"/>
              <a:gd name="connsiteX4" fmla="*/ 0 w 2099189"/>
              <a:gd name="connsiteY4" fmla="*/ 1077138 h 215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9189" h="2154275">
                <a:moveTo>
                  <a:pt x="0" y="1077138"/>
                </a:moveTo>
                <a:cubicBezTo>
                  <a:pt x="0" y="482251"/>
                  <a:pt x="469920" y="0"/>
                  <a:pt x="1049595" y="0"/>
                </a:cubicBezTo>
                <a:cubicBezTo>
                  <a:pt x="1629270" y="0"/>
                  <a:pt x="2099190" y="482251"/>
                  <a:pt x="2099190" y="1077138"/>
                </a:cubicBezTo>
                <a:cubicBezTo>
                  <a:pt x="2099190" y="1672025"/>
                  <a:pt x="1629270" y="2154276"/>
                  <a:pt x="1049595" y="2154276"/>
                </a:cubicBezTo>
                <a:cubicBezTo>
                  <a:pt x="469920" y="2154276"/>
                  <a:pt x="0" y="1672025"/>
                  <a:pt x="0" y="1077138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41709" tIns="349776" rIns="341709" bIns="349776" numCol="1" spcCol="1270" anchor="ctr" anchorCtr="0">
            <a:noAutofit/>
          </a:bodyPr>
          <a:lstStyle/>
          <a:p>
            <a:pPr marL="0" lvl="0" indent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7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7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7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khuôn</a:t>
            </a:r>
            <a:r>
              <a:rPr lang="en-US" sz="27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27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endParaRPr lang="vi-VN" sz="27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DF7BB8E-F434-4CCF-9990-3F7CB40ECF57}"/>
              </a:ext>
            </a:extLst>
          </p:cNvPr>
          <p:cNvSpPr/>
          <p:nvPr/>
        </p:nvSpPr>
        <p:spPr>
          <a:xfrm>
            <a:off x="6134925" y="3068889"/>
            <a:ext cx="478881" cy="560201"/>
          </a:xfrm>
          <a:custGeom>
            <a:avLst/>
            <a:gdLst>
              <a:gd name="connsiteX0" fmla="*/ 0 w 478881"/>
              <a:gd name="connsiteY0" fmla="*/ 112040 h 560201"/>
              <a:gd name="connsiteX1" fmla="*/ 239441 w 478881"/>
              <a:gd name="connsiteY1" fmla="*/ 112040 h 560201"/>
              <a:gd name="connsiteX2" fmla="*/ 239441 w 478881"/>
              <a:gd name="connsiteY2" fmla="*/ 0 h 560201"/>
              <a:gd name="connsiteX3" fmla="*/ 478881 w 478881"/>
              <a:gd name="connsiteY3" fmla="*/ 280101 h 560201"/>
              <a:gd name="connsiteX4" fmla="*/ 239441 w 478881"/>
              <a:gd name="connsiteY4" fmla="*/ 560201 h 560201"/>
              <a:gd name="connsiteX5" fmla="*/ 239441 w 478881"/>
              <a:gd name="connsiteY5" fmla="*/ 448161 h 560201"/>
              <a:gd name="connsiteX6" fmla="*/ 0 w 478881"/>
              <a:gd name="connsiteY6" fmla="*/ 448161 h 560201"/>
              <a:gd name="connsiteX7" fmla="*/ 0 w 478881"/>
              <a:gd name="connsiteY7" fmla="*/ 112040 h 560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81" h="560201">
                <a:moveTo>
                  <a:pt x="0" y="112040"/>
                </a:moveTo>
                <a:lnTo>
                  <a:pt x="239441" y="112040"/>
                </a:lnTo>
                <a:lnTo>
                  <a:pt x="239441" y="0"/>
                </a:lnTo>
                <a:lnTo>
                  <a:pt x="478881" y="280101"/>
                </a:lnTo>
                <a:lnTo>
                  <a:pt x="239441" y="560201"/>
                </a:lnTo>
                <a:lnTo>
                  <a:pt x="239441" y="448161"/>
                </a:lnTo>
                <a:lnTo>
                  <a:pt x="0" y="448161"/>
                </a:lnTo>
                <a:lnTo>
                  <a:pt x="0" y="112040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12040" rIns="143664" bIns="112040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vi-VN" sz="2100" kern="12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DD9552A-22D5-4B03-BB90-1F6E5C84F594}"/>
              </a:ext>
            </a:extLst>
          </p:cNvPr>
          <p:cNvSpPr/>
          <p:nvPr/>
        </p:nvSpPr>
        <p:spPr>
          <a:xfrm>
            <a:off x="6812588" y="2323655"/>
            <a:ext cx="2172437" cy="2050668"/>
          </a:xfrm>
          <a:custGeom>
            <a:avLst/>
            <a:gdLst>
              <a:gd name="connsiteX0" fmla="*/ 0 w 2172437"/>
              <a:gd name="connsiteY0" fmla="*/ 1025334 h 2050668"/>
              <a:gd name="connsiteX1" fmla="*/ 1086219 w 2172437"/>
              <a:gd name="connsiteY1" fmla="*/ 0 h 2050668"/>
              <a:gd name="connsiteX2" fmla="*/ 2172438 w 2172437"/>
              <a:gd name="connsiteY2" fmla="*/ 1025334 h 2050668"/>
              <a:gd name="connsiteX3" fmla="*/ 1086219 w 2172437"/>
              <a:gd name="connsiteY3" fmla="*/ 2050668 h 2050668"/>
              <a:gd name="connsiteX4" fmla="*/ 0 w 2172437"/>
              <a:gd name="connsiteY4" fmla="*/ 1025334 h 2050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2437" h="2050668">
                <a:moveTo>
                  <a:pt x="0" y="1025334"/>
                </a:moveTo>
                <a:cubicBezTo>
                  <a:pt x="0" y="459058"/>
                  <a:pt x="486317" y="0"/>
                  <a:pt x="1086219" y="0"/>
                </a:cubicBezTo>
                <a:cubicBezTo>
                  <a:pt x="1686121" y="0"/>
                  <a:pt x="2172438" y="459058"/>
                  <a:pt x="2172438" y="1025334"/>
                </a:cubicBezTo>
                <a:cubicBezTo>
                  <a:pt x="2172438" y="1591610"/>
                  <a:pt x="1686121" y="2050668"/>
                  <a:pt x="1086219" y="2050668"/>
                </a:cubicBezTo>
                <a:cubicBezTo>
                  <a:pt x="486317" y="2050668"/>
                  <a:pt x="0" y="1591610"/>
                  <a:pt x="0" y="1025334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1326" tIns="343493" rIns="361326" bIns="343493" numCol="1" spcCol="1270" anchor="ctr" anchorCtr="0">
            <a:noAutofit/>
          </a:bodyPr>
          <a:lstStyle/>
          <a:p>
            <a:pPr marL="0" lvl="0" indent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4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4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4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4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endParaRPr lang="vi-VN" sz="34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242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">
            <a:extLst>
              <a:ext uri="{FF2B5EF4-FFF2-40B4-BE49-F238E27FC236}">
                <a16:creationId xmlns:a16="http://schemas.microsoft.com/office/drawing/2014/main" id="{E44A5CBC-0A7E-4F0E-B8B9-7571196A8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305" y="132013"/>
            <a:ext cx="1774559" cy="14702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4542FD-2651-4949-B93D-A07447485C45}"/>
              </a:ext>
            </a:extLst>
          </p:cNvPr>
          <p:cNvSpPr txBox="1"/>
          <p:nvPr/>
        </p:nvSpPr>
        <p:spPr>
          <a:xfrm>
            <a:off x="3411523" y="293977"/>
            <a:ext cx="5368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CD911E07-E2FE-44C3-855B-F5E81DD20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828" y="2100441"/>
            <a:ext cx="1962150" cy="260985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7BBF2B21-49D8-4782-926F-D05C8C16B7DF}"/>
              </a:ext>
            </a:extLst>
          </p:cNvPr>
          <p:cNvSpPr/>
          <p:nvPr/>
        </p:nvSpPr>
        <p:spPr>
          <a:xfrm>
            <a:off x="4179238" y="3075057"/>
            <a:ext cx="1158240" cy="707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Rectangle: Folded Corner 13">
            <a:extLst>
              <a:ext uri="{FF2B5EF4-FFF2-40B4-BE49-F238E27FC236}">
                <a16:creationId xmlns:a16="http://schemas.microsoft.com/office/drawing/2014/main" id="{CBF4EA72-AABB-4311-8FA4-6903106273B1}"/>
              </a:ext>
            </a:extLst>
          </p:cNvPr>
          <p:cNvSpPr/>
          <p:nvPr/>
        </p:nvSpPr>
        <p:spPr>
          <a:xfrm>
            <a:off x="5501141" y="2439770"/>
            <a:ext cx="2267284" cy="2057400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121F96-6F1F-40D7-BF1A-4E7384AF0B14}"/>
              </a:ext>
            </a:extLst>
          </p:cNvPr>
          <p:cNvSpPr txBox="1"/>
          <p:nvPr/>
        </p:nvSpPr>
        <p:spPr>
          <a:xfrm>
            <a:off x="5533111" y="2930991"/>
            <a:ext cx="2235314" cy="9848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6F8667F-D0AA-4CCF-AF5F-83E6F409F500}"/>
              </a:ext>
            </a:extLst>
          </p:cNvPr>
          <p:cNvSpPr/>
          <p:nvPr/>
        </p:nvSpPr>
        <p:spPr>
          <a:xfrm>
            <a:off x="7964058" y="3051423"/>
            <a:ext cx="1158240" cy="707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540CFD-E075-4328-8C5F-ED201190EDC3}"/>
              </a:ext>
            </a:extLst>
          </p:cNvPr>
          <p:cNvSpPr txBox="1"/>
          <p:nvPr/>
        </p:nvSpPr>
        <p:spPr>
          <a:xfrm>
            <a:off x="9932670" y="1946106"/>
            <a:ext cx="83439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vi-VN" sz="5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83C169-79BC-4210-A578-2DFC4EC31AE6}"/>
              </a:ext>
            </a:extLst>
          </p:cNvPr>
          <p:cNvSpPr txBox="1"/>
          <p:nvPr/>
        </p:nvSpPr>
        <p:spPr>
          <a:xfrm>
            <a:off x="9951985" y="3759309"/>
            <a:ext cx="54864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endParaRPr lang="vi-VN" sz="5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B6564B4-DE17-4425-BC8D-1AD815F57243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9122298" y="2606040"/>
            <a:ext cx="810372" cy="799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9CAD772-43E4-4E20-BE0A-0E2A4B26235D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9122298" y="3405366"/>
            <a:ext cx="829687" cy="697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C56BD92-A96B-4BA3-9243-B869B13CDC3E}"/>
              </a:ext>
            </a:extLst>
          </p:cNvPr>
          <p:cNvSpPr txBox="1"/>
          <p:nvPr/>
        </p:nvSpPr>
        <p:spPr>
          <a:xfrm>
            <a:off x="1207310" y="5306158"/>
            <a:ext cx="3666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vi-V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494320-9DEB-4974-BD99-DB16D4CF4219}"/>
              </a:ext>
            </a:extLst>
          </p:cNvPr>
          <p:cNvSpPr txBox="1"/>
          <p:nvPr/>
        </p:nvSpPr>
        <p:spPr>
          <a:xfrm>
            <a:off x="9156409" y="5159692"/>
            <a:ext cx="21397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  <a:p>
            <a:pPr algn="ctr"/>
            <a:endParaRPr lang="vi-V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A4F8097-7020-4559-A02F-1666A027A675}"/>
              </a:ext>
            </a:extLst>
          </p:cNvPr>
          <p:cNvSpPr txBox="1"/>
          <p:nvPr/>
        </p:nvSpPr>
        <p:spPr>
          <a:xfrm>
            <a:off x="1559863" y="1146334"/>
            <a:ext cx="2926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</a:t>
            </a:r>
          </a:p>
          <a:p>
            <a:pPr algn="ctr"/>
            <a:endParaRPr lang="vi-V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19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16" grpId="0" animBg="1"/>
      <p:bldP spid="17" grpId="0"/>
      <p:bldP spid="18" grpId="0"/>
      <p:bldP spid="30" grpId="0"/>
      <p:bldP spid="31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">
            <a:extLst>
              <a:ext uri="{FF2B5EF4-FFF2-40B4-BE49-F238E27FC236}">
                <a16:creationId xmlns:a16="http://schemas.microsoft.com/office/drawing/2014/main" id="{E44A5CBC-0A7E-4F0E-B8B9-7571196A8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305" y="132013"/>
            <a:ext cx="1774559" cy="14702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FD2B023-9CA8-46E5-BEAC-2E210AF50AC9}"/>
              </a:ext>
            </a:extLst>
          </p:cNvPr>
          <p:cNvSpPr/>
          <p:nvPr/>
        </p:nvSpPr>
        <p:spPr>
          <a:xfrm>
            <a:off x="191136" y="12583"/>
            <a:ext cx="3833769" cy="684541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A17F4-DCAD-4701-9EF4-C58E3586EF47}"/>
              </a:ext>
            </a:extLst>
          </p:cNvPr>
          <p:cNvSpPr txBox="1"/>
          <p:nvPr/>
        </p:nvSpPr>
        <p:spPr>
          <a:xfrm>
            <a:off x="191136" y="1843950"/>
            <a:ext cx="86406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DBBE05-F595-40ED-8DAA-DBD843279201}"/>
              </a:ext>
            </a:extLst>
          </p:cNvPr>
          <p:cNvSpPr txBox="1"/>
          <p:nvPr/>
        </p:nvSpPr>
        <p:spPr>
          <a:xfrm>
            <a:off x="4725824" y="1749946"/>
            <a:ext cx="60333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 TẢ </a:t>
            </a:r>
          </a:p>
          <a:p>
            <a:pPr algn="ctr"/>
            <a:r>
              <a:rPr lang="en-US" sz="5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 DỮ LIỆU</a:t>
            </a:r>
          </a:p>
        </p:txBody>
      </p:sp>
    </p:spTree>
    <p:extLst>
      <p:ext uri="{BB962C8B-B14F-4D97-AF65-F5344CB8AC3E}">
        <p14:creationId xmlns:p14="http://schemas.microsoft.com/office/powerpoint/2010/main" val="10490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500A288FEBD9C345BEF7CFE878A4E993" ma:contentTypeVersion="0" ma:contentTypeDescription="Tạo tài liệu mới." ma:contentTypeScope="" ma:versionID="afcac98cc0278e784fbd639700379ab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2fe620abb381418e50d5c21ece6b8bd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29530C6-32D0-43CE-89B6-7A0C500C56D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527A61-4F54-4F6A-BD3B-856C361A99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8D2492F-B790-47EF-85D4-0AF5251D3E2F}">
  <ds:schemaRefs>
    <ds:schemaRef ds:uri="http://schemas.microsoft.com/office/2006/documentManagement/types"/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purl.org/dc/terms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592</Words>
  <Application>Microsoft Office PowerPoint</Application>
  <PresentationFormat>Widescreen</PresentationFormat>
  <Paragraphs>101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Century Gothic</vt:lpstr>
      <vt:lpstr>Tahoma</vt:lpstr>
      <vt:lpstr>Times New Roman</vt:lpstr>
      <vt:lpstr>Wingdings 3</vt:lpstr>
      <vt:lpstr>Wisp</vt:lpstr>
      <vt:lpstr>BÁO CÁO ĐỒ ÁN CUỐI KỲ MÔN TÍNH TOÁN ĐA PHƯƠNG TIỆN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Mô tả đặc trưng</vt:lpstr>
      <vt:lpstr>Mô tả đặc trưng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ĐỒ ÁN CUỐI KỲ TÍNH TOÁN ĐA PHƯƠNG TIỆN</dc:title>
  <dc:creator>Le Thanh</dc:creator>
  <cp:lastModifiedBy>Hoang Thang</cp:lastModifiedBy>
  <cp:revision>19</cp:revision>
  <dcterms:created xsi:type="dcterms:W3CDTF">2020-08-02T16:20:10Z</dcterms:created>
  <dcterms:modified xsi:type="dcterms:W3CDTF">2020-08-05T12:09:19Z</dcterms:modified>
</cp:coreProperties>
</file>